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0" r:id="rId4"/>
    <p:sldId id="262" r:id="rId5"/>
    <p:sldId id="258" r:id="rId6"/>
    <p:sldId id="259"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20"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CD278-DD9B-4DBA-BE85-472B6748F93E}" type="datetimeFigureOut">
              <a:rPr lang="en-GB" smtClean="0"/>
              <a:t>09/04/2013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E5CB1-BD95-4DFB-BC9C-B7543410F9B6}" type="slidenum">
              <a:rPr lang="en-GB" smtClean="0"/>
              <a:t>‹#›</a:t>
            </a:fld>
            <a:endParaRPr lang="en-GB"/>
          </a:p>
        </p:txBody>
      </p:sp>
    </p:spTree>
    <p:extLst>
      <p:ext uri="{BB962C8B-B14F-4D97-AF65-F5344CB8AC3E}">
        <p14:creationId xmlns:p14="http://schemas.microsoft.com/office/powerpoint/2010/main" val="275816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CE5CB1-BD95-4DFB-BC9C-B7543410F9B6}" type="slidenum">
              <a:rPr lang="en-GB" smtClean="0"/>
              <a:t>5</a:t>
            </a:fld>
            <a:endParaRPr lang="en-GB"/>
          </a:p>
        </p:txBody>
      </p:sp>
    </p:spTree>
    <p:extLst>
      <p:ext uri="{BB962C8B-B14F-4D97-AF65-F5344CB8AC3E}">
        <p14:creationId xmlns:p14="http://schemas.microsoft.com/office/powerpoint/2010/main" val="221744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GB"/>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47664" y="311943"/>
            <a:ext cx="7139136" cy="1143000"/>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935480"/>
            <a:ext cx="8229600" cy="438912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7664" y="311943"/>
            <a:ext cx="7139136"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a:prstGeom prst="rect">
            <a:avLst/>
          </a:prstGeo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a:prstGeom prst="rect">
            <a:avLst/>
          </a:prstGeo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a:prstGeom prst="rect">
            <a:avLst/>
          </a:prstGeo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924800" y="6356350"/>
            <a:ext cx="762000" cy="365125"/>
          </a:xfrm>
          <a:prstGeom prst="rect">
            <a:avLst/>
          </a:prstGeom>
        </p:spPr>
        <p:txBody>
          <a:bodyPr/>
          <a:lstStyle/>
          <a:p>
            <a:fld id="{C8912E27-194D-44DA-91F8-F439913D181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a:prstGeom prst="rect">
            <a:avLst/>
          </a:prstGeo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7B802B-48FF-4A75-8572-D00BE18ACC21}" type="datetimeFigureOut">
              <a:rPr lang="en-GB" smtClean="0"/>
              <a:t>09/04/2013</a:t>
            </a:fld>
            <a:endParaRPr lang="en-GB"/>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077200" y="6356350"/>
            <a:ext cx="609600" cy="365125"/>
          </a:xfrm>
          <a:prstGeom prst="rect">
            <a:avLst/>
          </a:prstGeom>
        </p:spPr>
        <p:txBody>
          <a:bodyPr/>
          <a:lstStyle/>
          <a:p>
            <a:fld id="{C8912E27-194D-44DA-91F8-F439913D181B}"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Airbus - Fly Your Ideas</a:t>
            </a:r>
            <a:endParaRPr lang="en-GB" dirty="0"/>
          </a:p>
        </p:txBody>
      </p:sp>
      <p:sp>
        <p:nvSpPr>
          <p:cNvPr id="3" name="Subtitle 2"/>
          <p:cNvSpPr>
            <a:spLocks noGrp="1"/>
          </p:cNvSpPr>
          <p:nvPr>
            <p:ph type="subTitle" idx="1"/>
          </p:nvPr>
        </p:nvSpPr>
        <p:spPr>
          <a:xfrm>
            <a:off x="251520" y="3228536"/>
            <a:ext cx="8136576" cy="1752600"/>
          </a:xfrm>
        </p:spPr>
        <p:txBody>
          <a:bodyPr/>
          <a:lstStyle/>
          <a:p>
            <a:r>
              <a:rPr lang="en-GB" dirty="0" smtClean="0"/>
              <a:t>Proposed design of an eco-efficient air-conditioning system</a:t>
            </a:r>
            <a:endParaRPr lang="en-GB" dirty="0"/>
          </a:p>
        </p:txBody>
      </p:sp>
    </p:spTree>
    <p:extLst>
      <p:ext uri="{BB962C8B-B14F-4D97-AF65-F5344CB8AC3E}">
        <p14:creationId xmlns:p14="http://schemas.microsoft.com/office/powerpoint/2010/main" val="24611290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5916095" cy="512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311943"/>
            <a:ext cx="8291264" cy="1143000"/>
          </a:xfrm>
        </p:spPr>
        <p:txBody>
          <a:bodyPr/>
          <a:lstStyle/>
          <a:p>
            <a:r>
              <a:rPr lang="en-GB" dirty="0" smtClean="0"/>
              <a:t>Three-Wheeled Refrigeration </a:t>
            </a:r>
            <a:r>
              <a:rPr lang="en-GB" dirty="0"/>
              <a:t>Air Cycle</a:t>
            </a:r>
          </a:p>
        </p:txBody>
      </p:sp>
      <p:sp>
        <p:nvSpPr>
          <p:cNvPr id="6" name="TextBox 5"/>
          <p:cNvSpPr txBox="1"/>
          <p:nvPr/>
        </p:nvSpPr>
        <p:spPr>
          <a:xfrm>
            <a:off x="6156176" y="1124743"/>
            <a:ext cx="2736304" cy="3970318"/>
          </a:xfrm>
          <a:prstGeom prst="rect">
            <a:avLst/>
          </a:prstGeom>
          <a:noFill/>
        </p:spPr>
        <p:txBody>
          <a:bodyPr wrap="square" rtlCol="0">
            <a:spAutoFit/>
          </a:bodyPr>
          <a:lstStyle/>
          <a:p>
            <a:r>
              <a:rPr lang="en-GB" dirty="0" smtClean="0"/>
              <a:t>Advantages over Basic Cycle:</a:t>
            </a:r>
          </a:p>
          <a:p>
            <a:r>
              <a:rPr lang="en-GB" dirty="0" smtClean="0"/>
              <a:t>-Kinetic energy in turbine used to drive both a compressor and fan</a:t>
            </a:r>
          </a:p>
          <a:p>
            <a:r>
              <a:rPr lang="en-GB" dirty="0" smtClean="0"/>
              <a:t>-High pressure water separator  installed behind turbine</a:t>
            </a:r>
          </a:p>
          <a:p>
            <a:r>
              <a:rPr lang="en-GB" dirty="0" smtClean="0"/>
              <a:t>-This results in higher temperature difference at the heat exchanger and hence higher efficiency</a:t>
            </a:r>
            <a:endParaRPr lang="en-GB" dirty="0"/>
          </a:p>
          <a:p>
            <a:endParaRPr lang="en-GB" dirty="0" smtClean="0"/>
          </a:p>
          <a:p>
            <a:endParaRPr lang="en-GB" dirty="0"/>
          </a:p>
        </p:txBody>
      </p:sp>
    </p:spTree>
    <p:extLst>
      <p:ext uri="{BB962C8B-B14F-4D97-AF65-F5344CB8AC3E}">
        <p14:creationId xmlns:p14="http://schemas.microsoft.com/office/powerpoint/2010/main" val="9303822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82" y="1988840"/>
            <a:ext cx="8207837" cy="43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58568" y="1350060"/>
            <a:ext cx="5976664" cy="369332"/>
          </a:xfrm>
          <a:prstGeom prst="rect">
            <a:avLst/>
          </a:prstGeom>
          <a:noFill/>
        </p:spPr>
        <p:txBody>
          <a:bodyPr wrap="square" rtlCol="0">
            <a:spAutoFit/>
          </a:bodyPr>
          <a:lstStyle/>
          <a:p>
            <a:r>
              <a:rPr lang="en-GB" dirty="0" smtClean="0"/>
              <a:t>Airbus A320 currently uses a three wheel refrigeration cycle</a:t>
            </a:r>
            <a:endParaRPr lang="en-GB" dirty="0"/>
          </a:p>
        </p:txBody>
      </p:sp>
    </p:spTree>
    <p:extLst>
      <p:ext uri="{BB962C8B-B14F-4D97-AF65-F5344CB8AC3E}">
        <p14:creationId xmlns:p14="http://schemas.microsoft.com/office/powerpoint/2010/main" val="24395965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1943"/>
            <a:ext cx="8568952" cy="1143000"/>
          </a:xfrm>
        </p:spPr>
        <p:txBody>
          <a:bodyPr/>
          <a:lstStyle/>
          <a:p>
            <a:r>
              <a:rPr lang="en-GB" dirty="0" smtClean="0"/>
              <a:t>Team BIRDS Refrigeration Cycle </a:t>
            </a:r>
            <a:endParaRPr lang="en-GB" dirty="0"/>
          </a:p>
        </p:txBody>
      </p:sp>
      <p:pic>
        <p:nvPicPr>
          <p:cNvPr id="9219" name="Picture 3" descr="C:\Documents and Settings\David Dunsmore\Local Settings\Temporary Internet Files\Content.IE5\DCJMUYYW\MP9004018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691" y="1412776"/>
            <a:ext cx="3024336" cy="4535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6459" y="6049320"/>
            <a:ext cx="7200800" cy="369332"/>
          </a:xfrm>
          <a:prstGeom prst="rect">
            <a:avLst/>
          </a:prstGeom>
          <a:noFill/>
        </p:spPr>
        <p:txBody>
          <a:bodyPr wrap="square" rtlCol="0">
            <a:spAutoFit/>
          </a:bodyPr>
          <a:lstStyle/>
          <a:p>
            <a:r>
              <a:rPr lang="en-GB" b="1" dirty="0" smtClean="0"/>
              <a:t>To develop a more efficient open air refrigeration cycle system</a:t>
            </a:r>
            <a:endParaRPr lang="en-GB" b="1" dirty="0"/>
          </a:p>
        </p:txBody>
      </p:sp>
    </p:spTree>
    <p:extLst>
      <p:ext uri="{BB962C8B-B14F-4D97-AF65-F5344CB8AC3E}">
        <p14:creationId xmlns:p14="http://schemas.microsoft.com/office/powerpoint/2010/main" val="29617180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11943"/>
            <a:ext cx="7427168" cy="1143000"/>
          </a:xfrm>
        </p:spPr>
        <p:txBody>
          <a:bodyPr/>
          <a:lstStyle/>
          <a:p>
            <a:r>
              <a:rPr lang="en-GB" dirty="0" smtClean="0"/>
              <a:t>Idea Criteria Assessment</a:t>
            </a:r>
            <a:endParaRPr lang="en-GB" dirty="0"/>
          </a:p>
        </p:txBody>
      </p:sp>
      <p:sp>
        <p:nvSpPr>
          <p:cNvPr id="3" name="Content Placeholder 2"/>
          <p:cNvSpPr>
            <a:spLocks noGrp="1"/>
          </p:cNvSpPr>
          <p:nvPr>
            <p:ph idx="1"/>
          </p:nvPr>
        </p:nvSpPr>
        <p:spPr>
          <a:xfrm>
            <a:off x="457200" y="1935480"/>
            <a:ext cx="8229600" cy="4517856"/>
          </a:xfrm>
        </p:spPr>
        <p:txBody>
          <a:bodyPr/>
          <a:lstStyle/>
          <a:p>
            <a:r>
              <a:rPr lang="en-GB" dirty="0" smtClean="0"/>
              <a:t>Following the further research, I reviewed the idea against the following criteria</a:t>
            </a:r>
          </a:p>
          <a:p>
            <a:pPr lvl="3"/>
            <a:r>
              <a:rPr lang="en-GB" dirty="0" smtClean="0"/>
              <a:t>Originality</a:t>
            </a:r>
          </a:p>
          <a:p>
            <a:pPr lvl="3"/>
            <a:r>
              <a:rPr lang="en-GB" dirty="0" smtClean="0"/>
              <a:t>Complexity</a:t>
            </a:r>
          </a:p>
          <a:p>
            <a:pPr lvl="3"/>
            <a:r>
              <a:rPr lang="en-GB" dirty="0" smtClean="0"/>
              <a:t>Group subject knowledge</a:t>
            </a:r>
          </a:p>
          <a:p>
            <a:pPr lvl="3"/>
            <a:r>
              <a:rPr lang="en-GB" dirty="0" smtClean="0"/>
              <a:t>Supervisor subject knowledge</a:t>
            </a:r>
          </a:p>
          <a:p>
            <a:pPr lvl="3"/>
            <a:r>
              <a:rPr lang="en-GB" dirty="0" smtClean="0"/>
              <a:t>Level of economic benefit</a:t>
            </a:r>
          </a:p>
          <a:p>
            <a:pPr lvl="3"/>
            <a:r>
              <a:rPr lang="en-GB" dirty="0" smtClean="0"/>
              <a:t>Level of environment benefit</a:t>
            </a:r>
          </a:p>
          <a:p>
            <a:pPr lvl="3"/>
            <a:r>
              <a:rPr lang="en-GB" dirty="0" smtClean="0"/>
              <a:t>Industry desirability</a:t>
            </a:r>
          </a:p>
          <a:p>
            <a:pPr lvl="3"/>
            <a:r>
              <a:rPr lang="en-GB" dirty="0" smtClean="0"/>
              <a:t>Experimental Potential</a:t>
            </a:r>
          </a:p>
          <a:p>
            <a:pPr lvl="3"/>
            <a:r>
              <a:rPr lang="en-GB" dirty="0" smtClean="0"/>
              <a:t>Cost of project</a:t>
            </a:r>
          </a:p>
        </p:txBody>
      </p:sp>
    </p:spTree>
    <p:extLst>
      <p:ext uri="{BB962C8B-B14F-4D97-AF65-F5344CB8AC3E}">
        <p14:creationId xmlns:p14="http://schemas.microsoft.com/office/powerpoint/2010/main" val="15554127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Originality</a:t>
            </a:r>
          </a:p>
        </p:txBody>
      </p:sp>
      <p:sp>
        <p:nvSpPr>
          <p:cNvPr id="3" name="Content Placeholder 2"/>
          <p:cNvSpPr>
            <a:spLocks noGrp="1"/>
          </p:cNvSpPr>
          <p:nvPr>
            <p:ph idx="1"/>
          </p:nvPr>
        </p:nvSpPr>
        <p:spPr/>
        <p:txBody>
          <a:bodyPr/>
          <a:lstStyle/>
          <a:p>
            <a:r>
              <a:rPr lang="en-GB" dirty="0" smtClean="0"/>
              <a:t>Improving the efficiency of aircraft refrigeration cycle systems is an idea that is fairly common amongst aircraft manufacturers</a:t>
            </a:r>
          </a:p>
          <a:p>
            <a:r>
              <a:rPr lang="en-GB" dirty="0" smtClean="0"/>
              <a:t>The concept of improving the efficiency is unoriginal however the method by which we achieve it is where originality can be gained.</a:t>
            </a:r>
          </a:p>
          <a:p>
            <a:r>
              <a:rPr lang="en-GB" dirty="0" smtClean="0"/>
              <a:t>For originality </a:t>
            </a:r>
          </a:p>
          <a:p>
            <a:pPr lvl="4"/>
            <a:r>
              <a:rPr lang="en-GB" dirty="0" smtClean="0"/>
              <a:t>We could not simply utilise the turbine energy for an alternative purpose</a:t>
            </a:r>
          </a:p>
          <a:p>
            <a:pPr lvl="4"/>
            <a:r>
              <a:rPr lang="en-GB" dirty="0" smtClean="0"/>
              <a:t>We would have to analyse the whole thermodynamic cycle (possibly ditch </a:t>
            </a:r>
            <a:r>
              <a:rPr lang="en-GB" dirty="0" err="1" smtClean="0"/>
              <a:t>Brayton</a:t>
            </a:r>
            <a:r>
              <a:rPr lang="en-GB" dirty="0" smtClean="0"/>
              <a:t> in order to achieve more originality)</a:t>
            </a:r>
          </a:p>
          <a:p>
            <a:endParaRPr lang="en-GB" dirty="0" smtClean="0"/>
          </a:p>
        </p:txBody>
      </p:sp>
    </p:spTree>
    <p:extLst>
      <p:ext uri="{BB962C8B-B14F-4D97-AF65-F5344CB8AC3E}">
        <p14:creationId xmlns:p14="http://schemas.microsoft.com/office/powerpoint/2010/main" val="18953920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Complexity</a:t>
            </a:r>
          </a:p>
        </p:txBody>
      </p:sp>
      <p:sp>
        <p:nvSpPr>
          <p:cNvPr id="3" name="Content Placeholder 2"/>
          <p:cNvSpPr>
            <a:spLocks noGrp="1"/>
          </p:cNvSpPr>
          <p:nvPr>
            <p:ph idx="1"/>
          </p:nvPr>
        </p:nvSpPr>
        <p:spPr>
          <a:xfrm>
            <a:off x="395536" y="1556792"/>
            <a:ext cx="8229600" cy="4389120"/>
          </a:xfrm>
        </p:spPr>
        <p:txBody>
          <a:bodyPr/>
          <a:lstStyle/>
          <a:p>
            <a:r>
              <a:rPr lang="en-GB" dirty="0"/>
              <a:t>T</a:t>
            </a:r>
            <a:r>
              <a:rPr lang="en-GB" dirty="0" smtClean="0"/>
              <a:t>he concept of the thermodynamic cycle involved in the refrigeration process </a:t>
            </a:r>
            <a:r>
              <a:rPr lang="en-GB" dirty="0"/>
              <a:t>i</a:t>
            </a:r>
            <a:r>
              <a:rPr lang="en-GB" dirty="0" smtClean="0"/>
              <a:t>s not complex</a:t>
            </a:r>
          </a:p>
          <a:p>
            <a:r>
              <a:rPr lang="en-GB" dirty="0" smtClean="0"/>
              <a:t>If we were to take this project forward, we would be required to analyse the full thermodynamic cycle in cycle in order to determine whether improved efficiency can be truly gained. This would require detailed investigation into the following process:</a:t>
            </a:r>
          </a:p>
          <a:p>
            <a:pPr lvl="3"/>
            <a:r>
              <a:rPr lang="en-GB" dirty="0" smtClean="0"/>
              <a:t>Turbine</a:t>
            </a:r>
          </a:p>
          <a:p>
            <a:pPr lvl="3"/>
            <a:r>
              <a:rPr lang="en-GB" dirty="0" smtClean="0"/>
              <a:t>Compressor</a:t>
            </a:r>
          </a:p>
          <a:p>
            <a:pPr lvl="3"/>
            <a:r>
              <a:rPr lang="en-GB" dirty="0" smtClean="0"/>
              <a:t>Water separator</a:t>
            </a:r>
          </a:p>
          <a:p>
            <a:pPr lvl="3"/>
            <a:r>
              <a:rPr lang="en-GB" dirty="0" smtClean="0"/>
              <a:t>Heat exchangers</a:t>
            </a:r>
          </a:p>
          <a:p>
            <a:pPr marL="521208" indent="-457200"/>
            <a:r>
              <a:rPr lang="en-GB" dirty="0" smtClean="0"/>
              <a:t>Possible sections could be divided amongst group with each person specialising in a particular process</a:t>
            </a:r>
          </a:p>
          <a:p>
            <a:pPr lvl="3"/>
            <a:endParaRPr lang="en-GB" dirty="0" smtClean="0"/>
          </a:p>
          <a:p>
            <a:pPr lvl="3"/>
            <a:endParaRPr lang="en-GB" dirty="0" smtClean="0"/>
          </a:p>
          <a:p>
            <a:endParaRPr lang="en-GB" dirty="0"/>
          </a:p>
        </p:txBody>
      </p:sp>
    </p:spTree>
    <p:extLst>
      <p:ext uri="{BB962C8B-B14F-4D97-AF65-F5344CB8AC3E}">
        <p14:creationId xmlns:p14="http://schemas.microsoft.com/office/powerpoint/2010/main" val="21213083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Subject Knowledge</a:t>
            </a:r>
            <a:endParaRPr lang="en-GB" dirty="0"/>
          </a:p>
        </p:txBody>
      </p:sp>
      <p:sp>
        <p:nvSpPr>
          <p:cNvPr id="3" name="Content Placeholder 2"/>
          <p:cNvSpPr>
            <a:spLocks noGrp="1"/>
          </p:cNvSpPr>
          <p:nvPr>
            <p:ph idx="1"/>
          </p:nvPr>
        </p:nvSpPr>
        <p:spPr/>
        <p:txBody>
          <a:bodyPr/>
          <a:lstStyle/>
          <a:p>
            <a:r>
              <a:rPr lang="en-GB" dirty="0" smtClean="0"/>
              <a:t>Looking at the surface, air conditioning systems might seem to stray from overall group knowledge however hopefully the what has been detailed will clear this up.</a:t>
            </a:r>
          </a:p>
          <a:p>
            <a:r>
              <a:rPr lang="en-GB" dirty="0" smtClean="0"/>
              <a:t>More involved with familiar topics and devices</a:t>
            </a:r>
          </a:p>
          <a:p>
            <a:pPr lvl="4"/>
            <a:r>
              <a:rPr lang="en-GB" dirty="0" smtClean="0"/>
              <a:t>Turbines, compressors, heat exchangers familiar</a:t>
            </a:r>
          </a:p>
          <a:p>
            <a:pPr lvl="4"/>
            <a:r>
              <a:rPr lang="en-GB" dirty="0" smtClean="0"/>
              <a:t>Thermodynamic cycles, </a:t>
            </a:r>
            <a:r>
              <a:rPr lang="en-GB" dirty="0" err="1" smtClean="0"/>
              <a:t>Brayton</a:t>
            </a:r>
            <a:r>
              <a:rPr lang="en-GB" dirty="0" smtClean="0"/>
              <a:t> cycles etc.</a:t>
            </a:r>
          </a:p>
          <a:p>
            <a:r>
              <a:rPr lang="en-GB" dirty="0" smtClean="0"/>
              <a:t>Although </a:t>
            </a:r>
            <a:r>
              <a:rPr lang="en-GB" dirty="0"/>
              <a:t>the foundations to the idea </a:t>
            </a:r>
            <a:r>
              <a:rPr lang="en-GB" dirty="0" smtClean="0"/>
              <a:t>are well-known, there is still the potential for a great deal of learning +work.</a:t>
            </a:r>
          </a:p>
          <a:p>
            <a:r>
              <a:rPr lang="en-GB" dirty="0" smtClean="0"/>
              <a:t>Bringing together knowledge of various systems</a:t>
            </a:r>
          </a:p>
        </p:txBody>
      </p:sp>
    </p:spTree>
    <p:extLst>
      <p:ext uri="{BB962C8B-B14F-4D97-AF65-F5344CB8AC3E}">
        <p14:creationId xmlns:p14="http://schemas.microsoft.com/office/powerpoint/2010/main" val="9685451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11943"/>
            <a:ext cx="7992888" cy="1143000"/>
          </a:xfrm>
        </p:spPr>
        <p:txBody>
          <a:bodyPr/>
          <a:lstStyle/>
          <a:p>
            <a:r>
              <a:rPr lang="en-GB" dirty="0" smtClean="0"/>
              <a:t>Supervisor Subject Knowledge</a:t>
            </a:r>
            <a:endParaRPr lang="en-GB" dirty="0"/>
          </a:p>
        </p:txBody>
      </p:sp>
      <p:sp>
        <p:nvSpPr>
          <p:cNvPr id="3" name="Content Placeholder 2"/>
          <p:cNvSpPr>
            <a:spLocks noGrp="1"/>
          </p:cNvSpPr>
          <p:nvPr>
            <p:ph idx="1"/>
          </p:nvPr>
        </p:nvSpPr>
        <p:spPr/>
        <p:txBody>
          <a:bodyPr/>
          <a:lstStyle/>
          <a:p>
            <a:r>
              <a:rPr lang="en-GB" dirty="0" smtClean="0"/>
              <a:t>Hard to say how much Sticky knows about air conditioning</a:t>
            </a:r>
          </a:p>
          <a:p>
            <a:r>
              <a:rPr lang="en-GB" dirty="0" smtClean="0"/>
              <a:t>He did mention the idea of investigating air conditioning systems</a:t>
            </a:r>
          </a:p>
          <a:p>
            <a:r>
              <a:rPr lang="en-GB" dirty="0" smtClean="0"/>
              <a:t>Think for any lecturer specialising in aerodynamics will know some degree of air conditioning in aircrafts</a:t>
            </a:r>
          </a:p>
          <a:p>
            <a:r>
              <a:rPr lang="en-GB" dirty="0" smtClean="0"/>
              <a:t>How significant is this criteria?</a:t>
            </a:r>
            <a:endParaRPr lang="en-GB" dirty="0"/>
          </a:p>
        </p:txBody>
      </p:sp>
    </p:spTree>
    <p:extLst>
      <p:ext uri="{BB962C8B-B14F-4D97-AF65-F5344CB8AC3E}">
        <p14:creationId xmlns:p14="http://schemas.microsoft.com/office/powerpoint/2010/main" val="29210256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Economic Benefit</a:t>
            </a:r>
            <a:endParaRPr lang="en-GB" dirty="0"/>
          </a:p>
        </p:txBody>
      </p:sp>
      <p:sp>
        <p:nvSpPr>
          <p:cNvPr id="3" name="Content Placeholder 2"/>
          <p:cNvSpPr>
            <a:spLocks noGrp="1"/>
          </p:cNvSpPr>
          <p:nvPr>
            <p:ph idx="1"/>
          </p:nvPr>
        </p:nvSpPr>
        <p:spPr/>
        <p:txBody>
          <a:bodyPr/>
          <a:lstStyle/>
          <a:p>
            <a:r>
              <a:rPr lang="en-GB" dirty="0" smtClean="0"/>
              <a:t>Airbus spend a significant amount of money in developing aircraft A/C systems</a:t>
            </a:r>
          </a:p>
          <a:p>
            <a:r>
              <a:rPr lang="en-GB" dirty="0" smtClean="0"/>
              <a:t>A/C is the second most power consuming aircraft device, after propulsion, so any small improvement in efficiency will result in a noticeable economic benefit.</a:t>
            </a:r>
          </a:p>
          <a:p>
            <a:r>
              <a:rPr lang="en-GB" dirty="0" smtClean="0"/>
              <a:t>Not just about A/C efficiency, reducing weight of A/C devices and components or its dependency on aircraft propulsion turbines will have a positive impact on economy</a:t>
            </a:r>
          </a:p>
        </p:txBody>
      </p:sp>
    </p:spTree>
    <p:extLst>
      <p:ext uri="{BB962C8B-B14F-4D97-AF65-F5344CB8AC3E}">
        <p14:creationId xmlns:p14="http://schemas.microsoft.com/office/powerpoint/2010/main" val="13573373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Environmental Benefit</a:t>
            </a:r>
            <a:endParaRPr lang="en-GB" dirty="0"/>
          </a:p>
        </p:txBody>
      </p:sp>
      <p:sp>
        <p:nvSpPr>
          <p:cNvPr id="3" name="Content Placeholder 2"/>
          <p:cNvSpPr>
            <a:spLocks noGrp="1"/>
          </p:cNvSpPr>
          <p:nvPr>
            <p:ph idx="1"/>
          </p:nvPr>
        </p:nvSpPr>
        <p:spPr/>
        <p:txBody>
          <a:bodyPr/>
          <a:lstStyle/>
          <a:p>
            <a:r>
              <a:rPr lang="en-GB" dirty="0" smtClean="0"/>
              <a:t>There are many possible environmental benefits that can results from this idea:</a:t>
            </a:r>
          </a:p>
          <a:p>
            <a:pPr lvl="4"/>
            <a:r>
              <a:rPr lang="en-GB" dirty="0" smtClean="0"/>
              <a:t>Reduced power consumption per flight</a:t>
            </a:r>
          </a:p>
          <a:p>
            <a:pPr lvl="4"/>
            <a:r>
              <a:rPr lang="en-GB" dirty="0" smtClean="0"/>
              <a:t>Reduced carbon emissions</a:t>
            </a:r>
          </a:p>
          <a:p>
            <a:pPr lvl="4"/>
            <a:r>
              <a:rPr lang="en-GB" dirty="0" smtClean="0"/>
              <a:t>Reduced fuel consumption</a:t>
            </a:r>
          </a:p>
          <a:p>
            <a:pPr lvl="4"/>
            <a:r>
              <a:rPr lang="en-GB" dirty="0" smtClean="0"/>
              <a:t>Improved turbine fuel performance</a:t>
            </a:r>
          </a:p>
          <a:p>
            <a:pPr lvl="4"/>
            <a:r>
              <a:rPr lang="en-GB" dirty="0" smtClean="0"/>
              <a:t>Improved air quality and cabin comfort</a:t>
            </a:r>
          </a:p>
          <a:p>
            <a:r>
              <a:rPr lang="en-GB" dirty="0" smtClean="0"/>
              <a:t>The level of environmental benefit will depend upon the exact idea after conducting a thorough investigation.</a:t>
            </a:r>
            <a:endParaRPr lang="en-GB" dirty="0"/>
          </a:p>
        </p:txBody>
      </p:sp>
    </p:spTree>
    <p:extLst>
      <p:ext uri="{BB962C8B-B14F-4D97-AF65-F5344CB8AC3E}">
        <p14:creationId xmlns:p14="http://schemas.microsoft.com/office/powerpoint/2010/main" val="19887928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to Aircraft A/C</a:t>
            </a:r>
            <a:endParaRPr lang="en-GB" dirty="0"/>
          </a:p>
        </p:txBody>
      </p:sp>
      <p:sp>
        <p:nvSpPr>
          <p:cNvPr id="3" name="Content Placeholder 2"/>
          <p:cNvSpPr>
            <a:spLocks noGrp="1"/>
          </p:cNvSpPr>
          <p:nvPr>
            <p:ph idx="1"/>
          </p:nvPr>
        </p:nvSpPr>
        <p:spPr/>
        <p:txBody>
          <a:bodyPr/>
          <a:lstStyle/>
          <a:p>
            <a:r>
              <a:rPr lang="en-GB" dirty="0" smtClean="0"/>
              <a:t>Aircraft air-conditioning (A/C) systems provide the following:</a:t>
            </a:r>
          </a:p>
          <a:p>
            <a:pPr lvl="3"/>
            <a:r>
              <a:rPr lang="en-GB" b="1" dirty="0" smtClean="0"/>
              <a:t>Fresh air supply </a:t>
            </a:r>
            <a:r>
              <a:rPr lang="en-GB" dirty="0" smtClean="0"/>
              <a:t>– human health requirements</a:t>
            </a:r>
          </a:p>
          <a:p>
            <a:pPr lvl="3"/>
            <a:r>
              <a:rPr lang="en-GB" b="1" dirty="0" smtClean="0"/>
              <a:t>Pressurisation</a:t>
            </a:r>
            <a:r>
              <a:rPr lang="en-GB" dirty="0" smtClean="0"/>
              <a:t> for cabin (important to note that cabin not sealed – 50% air recycled, and 50% extract, extract air rate determines pressure in cabin)</a:t>
            </a:r>
          </a:p>
          <a:p>
            <a:pPr lvl="3"/>
            <a:r>
              <a:rPr lang="en-GB" b="1" dirty="0" smtClean="0"/>
              <a:t>Heating</a:t>
            </a:r>
            <a:r>
              <a:rPr lang="en-GB" dirty="0" smtClean="0"/>
              <a:t> – air bled from compressor , this is at a high enough pressure and temperature to cover all heating requirements</a:t>
            </a:r>
          </a:p>
          <a:p>
            <a:pPr lvl="3"/>
            <a:r>
              <a:rPr lang="en-GB" b="1" dirty="0" smtClean="0"/>
              <a:t>Cooling</a:t>
            </a:r>
            <a:r>
              <a:rPr lang="en-GB" dirty="0" smtClean="0"/>
              <a:t> – this is the most power consuming aspect of the air conditioning system, heat exchangers and turbines play a key role in reducing the temperature and pressure of the supply air. The </a:t>
            </a:r>
            <a:r>
              <a:rPr lang="en-GB" b="1" dirty="0" smtClean="0"/>
              <a:t>refrigeration cycle </a:t>
            </a:r>
            <a:r>
              <a:rPr lang="en-GB" dirty="0" smtClean="0"/>
              <a:t>is where efficiency can be improved</a:t>
            </a:r>
          </a:p>
        </p:txBody>
      </p:sp>
    </p:spTree>
    <p:extLst>
      <p:ext uri="{BB962C8B-B14F-4D97-AF65-F5344CB8AC3E}">
        <p14:creationId xmlns:p14="http://schemas.microsoft.com/office/powerpoint/2010/main" val="19387010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Industry Desirability</a:t>
            </a:r>
            <a:endParaRPr lang="en-GB" dirty="0"/>
          </a:p>
        </p:txBody>
      </p:sp>
      <p:sp>
        <p:nvSpPr>
          <p:cNvPr id="3" name="Content Placeholder 2"/>
          <p:cNvSpPr>
            <a:spLocks noGrp="1"/>
          </p:cNvSpPr>
          <p:nvPr>
            <p:ph idx="1"/>
          </p:nvPr>
        </p:nvSpPr>
        <p:spPr/>
        <p:txBody>
          <a:bodyPr/>
          <a:lstStyle/>
          <a:p>
            <a:r>
              <a:rPr lang="en-GB" dirty="0" smtClean="0"/>
              <a:t>Whether this project succeeds in the Airbus competition will be dependant upon developing an detailed idea plan</a:t>
            </a:r>
          </a:p>
          <a:p>
            <a:r>
              <a:rPr lang="en-GB" dirty="0" smtClean="0"/>
              <a:t>Simply stating that we are going to improve aircraft A/C efficiency will be too vague and I believe will not be sufficient enough to progress to round 2</a:t>
            </a:r>
          </a:p>
          <a:p>
            <a:r>
              <a:rPr lang="en-GB" dirty="0" smtClean="0"/>
              <a:t>Will require, the group to spend next week working together on this topic to developed a more detailed strategy  that will have some reference to a thermodynamic process.</a:t>
            </a:r>
          </a:p>
          <a:p>
            <a:pPr marL="0" indent="0">
              <a:buNone/>
            </a:pPr>
            <a:r>
              <a:rPr lang="en-GB" dirty="0" smtClean="0"/>
              <a:t> </a:t>
            </a:r>
            <a:endParaRPr lang="en-GB" dirty="0"/>
          </a:p>
        </p:txBody>
      </p:sp>
    </p:spTree>
    <p:extLst>
      <p:ext uri="{BB962C8B-B14F-4D97-AF65-F5344CB8AC3E}">
        <p14:creationId xmlns:p14="http://schemas.microsoft.com/office/powerpoint/2010/main" val="10254847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Experimental Potential</a:t>
            </a:r>
            <a:endParaRPr lang="en-GB" dirty="0"/>
          </a:p>
        </p:txBody>
      </p:sp>
      <p:sp>
        <p:nvSpPr>
          <p:cNvPr id="3" name="Content Placeholder 2"/>
          <p:cNvSpPr>
            <a:spLocks noGrp="1"/>
          </p:cNvSpPr>
          <p:nvPr>
            <p:ph idx="1"/>
          </p:nvPr>
        </p:nvSpPr>
        <p:spPr>
          <a:xfrm>
            <a:off x="457200" y="1935480"/>
            <a:ext cx="8229600" cy="4805888"/>
          </a:xfrm>
        </p:spPr>
        <p:txBody>
          <a:bodyPr/>
          <a:lstStyle/>
          <a:p>
            <a:r>
              <a:rPr lang="en-GB" dirty="0" smtClean="0"/>
              <a:t>In terms of practical experiments, its unlikely we will be able to get some turbines, compressor and heat exchangers.</a:t>
            </a:r>
          </a:p>
          <a:p>
            <a:r>
              <a:rPr lang="en-GB" dirty="0" smtClean="0"/>
              <a:t>This project seems to be mainly theoretical however I believe that we can incorporate and develop MATLAB and Simulink into project</a:t>
            </a:r>
          </a:p>
          <a:p>
            <a:pPr lvl="4"/>
            <a:r>
              <a:rPr lang="en-GB" dirty="0" smtClean="0"/>
              <a:t>Construct our improved thermodynamic cycle that will piece together each persons specialisms (turbines, compressors and heat exchangers)</a:t>
            </a:r>
          </a:p>
          <a:p>
            <a:pPr lvl="4"/>
            <a:r>
              <a:rPr lang="en-GB" dirty="0" smtClean="0"/>
              <a:t>This would be a dynamic energy model that would have a certain degree of realism</a:t>
            </a:r>
          </a:p>
          <a:p>
            <a:pPr lvl="4"/>
            <a:r>
              <a:rPr lang="en-GB" dirty="0" smtClean="0"/>
              <a:t>Resulting product would be a program that would emulate the refrigeration cycle process.</a:t>
            </a:r>
          </a:p>
        </p:txBody>
      </p:sp>
    </p:spTree>
    <p:extLst>
      <p:ext uri="{BB962C8B-B14F-4D97-AF65-F5344CB8AC3E}">
        <p14:creationId xmlns:p14="http://schemas.microsoft.com/office/powerpoint/2010/main" val="4271736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 of Project</a:t>
            </a:r>
            <a:endParaRPr lang="en-GB" dirty="0"/>
          </a:p>
        </p:txBody>
      </p:sp>
      <p:sp>
        <p:nvSpPr>
          <p:cNvPr id="3" name="Content Placeholder 2"/>
          <p:cNvSpPr>
            <a:spLocks noGrp="1"/>
          </p:cNvSpPr>
          <p:nvPr>
            <p:ph idx="1"/>
          </p:nvPr>
        </p:nvSpPr>
        <p:spPr/>
        <p:txBody>
          <a:bodyPr/>
          <a:lstStyle/>
          <a:p>
            <a:r>
              <a:rPr lang="en-GB" dirty="0" smtClean="0"/>
              <a:t>Having no practical experimental potential negates any requirement for specialist equipment.</a:t>
            </a:r>
          </a:p>
          <a:p>
            <a:r>
              <a:rPr lang="en-GB" dirty="0" smtClean="0"/>
              <a:t>Possible student licenses for MATLAB and Simulink (£80 per person approx.)</a:t>
            </a:r>
          </a:p>
          <a:p>
            <a:r>
              <a:rPr lang="en-GB" dirty="0" smtClean="0"/>
              <a:t>Field trip??????</a:t>
            </a:r>
            <a:endParaRPr lang="en-GB" dirty="0"/>
          </a:p>
        </p:txBody>
      </p:sp>
    </p:spTree>
    <p:extLst>
      <p:ext uri="{BB962C8B-B14F-4D97-AF65-F5344CB8AC3E}">
        <p14:creationId xmlns:p14="http://schemas.microsoft.com/office/powerpoint/2010/main" val="41074481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333887"/>
              </p:ext>
            </p:extLst>
          </p:nvPr>
        </p:nvGraphicFramePr>
        <p:xfrm>
          <a:off x="899592" y="1412776"/>
          <a:ext cx="7632848" cy="4785360"/>
        </p:xfrm>
        <a:graphic>
          <a:graphicData uri="http://schemas.openxmlformats.org/drawingml/2006/table">
            <a:tbl>
              <a:tblPr firstRow="1" bandRow="1">
                <a:tableStyleId>{5C22544A-7EE6-4342-B048-85BDC9FD1C3A}</a:tableStyleId>
              </a:tblPr>
              <a:tblGrid>
                <a:gridCol w="3312368"/>
                <a:gridCol w="4320480"/>
              </a:tblGrid>
              <a:tr h="370840">
                <a:tc>
                  <a:txBody>
                    <a:bodyPr/>
                    <a:lstStyle/>
                    <a:p>
                      <a:r>
                        <a:rPr lang="en-GB" dirty="0" smtClean="0"/>
                        <a:t>Criteria</a:t>
                      </a:r>
                      <a:endParaRPr lang="en-GB" dirty="0"/>
                    </a:p>
                  </a:txBody>
                  <a:tcPr/>
                </a:tc>
                <a:tc>
                  <a:txBody>
                    <a:bodyPr/>
                    <a:lstStyle/>
                    <a:p>
                      <a:r>
                        <a:rPr lang="en-GB" dirty="0" smtClean="0"/>
                        <a:t>Comments</a:t>
                      </a:r>
                      <a:endParaRPr lang="en-GB" dirty="0"/>
                    </a:p>
                  </a:txBody>
                  <a:tcPr/>
                </a:tc>
              </a:tr>
              <a:tr h="370840">
                <a:tc>
                  <a:txBody>
                    <a:bodyPr/>
                    <a:lstStyle/>
                    <a:p>
                      <a:r>
                        <a:rPr lang="en-GB" dirty="0" smtClean="0"/>
                        <a:t>Originality</a:t>
                      </a:r>
                      <a:endParaRPr lang="en-GB" dirty="0"/>
                    </a:p>
                  </a:txBody>
                  <a:tcPr/>
                </a:tc>
                <a:tc>
                  <a:txBody>
                    <a:bodyPr/>
                    <a:lstStyle/>
                    <a:p>
                      <a:r>
                        <a:rPr lang="en-GB" dirty="0" smtClean="0"/>
                        <a:t>Recognised sector with good innovate</a:t>
                      </a:r>
                      <a:r>
                        <a:rPr lang="en-GB" baseline="0" dirty="0" smtClean="0"/>
                        <a:t> potential</a:t>
                      </a:r>
                      <a:endParaRPr lang="en-GB" dirty="0"/>
                    </a:p>
                  </a:txBody>
                  <a:tcPr/>
                </a:tc>
              </a:tr>
              <a:tr h="370840">
                <a:tc>
                  <a:txBody>
                    <a:bodyPr/>
                    <a:lstStyle/>
                    <a:p>
                      <a:r>
                        <a:rPr lang="en-GB" dirty="0" smtClean="0"/>
                        <a:t>Complexity</a:t>
                      </a:r>
                      <a:endParaRPr lang="en-GB" dirty="0"/>
                    </a:p>
                  </a:txBody>
                  <a:tcPr/>
                </a:tc>
                <a:tc>
                  <a:txBody>
                    <a:bodyPr/>
                    <a:lstStyle/>
                    <a:p>
                      <a:r>
                        <a:rPr lang="en-GB" dirty="0" smtClean="0"/>
                        <a:t>Could</a:t>
                      </a:r>
                      <a:r>
                        <a:rPr lang="en-GB" baseline="0" dirty="0" smtClean="0"/>
                        <a:t> get quite complex, challenging though</a:t>
                      </a:r>
                      <a:endParaRPr lang="en-GB" dirty="0"/>
                    </a:p>
                  </a:txBody>
                  <a:tcPr/>
                </a:tc>
              </a:tr>
              <a:tr h="370840">
                <a:tc>
                  <a:txBody>
                    <a:bodyPr/>
                    <a:lstStyle/>
                    <a:p>
                      <a:r>
                        <a:rPr lang="en-GB" dirty="0" smtClean="0"/>
                        <a:t>Group Subject Knowledge</a:t>
                      </a:r>
                      <a:endParaRPr lang="en-GB" dirty="0"/>
                    </a:p>
                  </a:txBody>
                  <a:tcPr/>
                </a:tc>
                <a:tc>
                  <a:txBody>
                    <a:bodyPr/>
                    <a:lstStyle/>
                    <a:p>
                      <a:r>
                        <a:rPr lang="en-GB" dirty="0" smtClean="0"/>
                        <a:t>More than</a:t>
                      </a:r>
                      <a:r>
                        <a:rPr lang="en-GB" baseline="0" dirty="0" smtClean="0"/>
                        <a:t> enough, tasks divided into specialities</a:t>
                      </a:r>
                      <a:endParaRPr lang="en-GB" dirty="0"/>
                    </a:p>
                  </a:txBody>
                  <a:tcPr/>
                </a:tc>
              </a:tr>
              <a:tr h="370840">
                <a:tc>
                  <a:txBody>
                    <a:bodyPr/>
                    <a:lstStyle/>
                    <a:p>
                      <a:r>
                        <a:rPr lang="en-GB" dirty="0" smtClean="0"/>
                        <a:t>Supervisors Subject Knowledge</a:t>
                      </a:r>
                      <a:endParaRPr lang="en-GB" dirty="0"/>
                    </a:p>
                  </a:txBody>
                  <a:tcPr/>
                </a:tc>
                <a:tc>
                  <a:txBody>
                    <a:bodyPr/>
                    <a:lstStyle/>
                    <a:p>
                      <a:r>
                        <a:rPr lang="en-GB" dirty="0" smtClean="0"/>
                        <a:t>To</a:t>
                      </a:r>
                      <a:r>
                        <a:rPr lang="en-GB" baseline="0" dirty="0" smtClean="0"/>
                        <a:t> a certain degree, how relevant?</a:t>
                      </a:r>
                      <a:endParaRPr lang="en-GB" dirty="0"/>
                    </a:p>
                  </a:txBody>
                  <a:tcPr/>
                </a:tc>
              </a:tr>
              <a:tr h="370840">
                <a:tc>
                  <a:txBody>
                    <a:bodyPr/>
                    <a:lstStyle/>
                    <a:p>
                      <a:r>
                        <a:rPr lang="en-GB" dirty="0" smtClean="0"/>
                        <a:t>Economic</a:t>
                      </a:r>
                      <a:r>
                        <a:rPr lang="en-GB" baseline="0" dirty="0" smtClean="0"/>
                        <a:t> Benefit</a:t>
                      </a:r>
                      <a:endParaRPr lang="en-GB" dirty="0"/>
                    </a:p>
                  </a:txBody>
                  <a:tcPr/>
                </a:tc>
                <a:tc>
                  <a:txBody>
                    <a:bodyPr/>
                    <a:lstStyle/>
                    <a:p>
                      <a:r>
                        <a:rPr lang="en-GB" dirty="0" smtClean="0"/>
                        <a:t>Excellent</a:t>
                      </a:r>
                      <a:endParaRPr lang="en-GB" dirty="0"/>
                    </a:p>
                  </a:txBody>
                  <a:tcPr/>
                </a:tc>
              </a:tr>
              <a:tr h="370840">
                <a:tc>
                  <a:txBody>
                    <a:bodyPr/>
                    <a:lstStyle/>
                    <a:p>
                      <a:r>
                        <a:rPr lang="en-GB" dirty="0" smtClean="0"/>
                        <a:t>Environmental</a:t>
                      </a:r>
                      <a:r>
                        <a:rPr lang="en-GB" baseline="0" dirty="0" smtClean="0"/>
                        <a:t> Benefit</a:t>
                      </a:r>
                      <a:endParaRPr lang="en-GB" dirty="0"/>
                    </a:p>
                  </a:txBody>
                  <a:tcPr/>
                </a:tc>
                <a:tc>
                  <a:txBody>
                    <a:bodyPr/>
                    <a:lstStyle/>
                    <a:p>
                      <a:r>
                        <a:rPr lang="en-GB" dirty="0" smtClean="0"/>
                        <a:t>Number of potential benefits</a:t>
                      </a:r>
                      <a:endParaRPr lang="en-GB" dirty="0"/>
                    </a:p>
                  </a:txBody>
                  <a:tcPr/>
                </a:tc>
              </a:tr>
              <a:tr h="370840">
                <a:tc>
                  <a:txBody>
                    <a:bodyPr/>
                    <a:lstStyle/>
                    <a:p>
                      <a:r>
                        <a:rPr lang="en-GB" dirty="0" smtClean="0"/>
                        <a:t>Experimental Procedure</a:t>
                      </a:r>
                      <a:endParaRPr lang="en-GB" dirty="0"/>
                    </a:p>
                  </a:txBody>
                  <a:tcPr/>
                </a:tc>
                <a:tc>
                  <a:txBody>
                    <a:bodyPr/>
                    <a:lstStyle/>
                    <a:p>
                      <a:r>
                        <a:rPr lang="en-GB" dirty="0" smtClean="0"/>
                        <a:t>MATLAB</a:t>
                      </a:r>
                      <a:r>
                        <a:rPr lang="en-GB" baseline="0" dirty="0" smtClean="0"/>
                        <a:t> and Simulink model</a:t>
                      </a:r>
                      <a:endParaRPr lang="en-GB" dirty="0"/>
                    </a:p>
                  </a:txBody>
                  <a:tcPr/>
                </a:tc>
              </a:tr>
              <a:tr h="370840">
                <a:tc>
                  <a:txBody>
                    <a:bodyPr/>
                    <a:lstStyle/>
                    <a:p>
                      <a:r>
                        <a:rPr lang="en-GB" dirty="0" smtClean="0"/>
                        <a:t>Industry</a:t>
                      </a:r>
                      <a:r>
                        <a:rPr lang="en-GB" baseline="0" dirty="0" smtClean="0"/>
                        <a:t> Desirability</a:t>
                      </a:r>
                      <a:endParaRPr lang="en-GB" dirty="0"/>
                    </a:p>
                  </a:txBody>
                  <a:tcPr/>
                </a:tc>
                <a:tc>
                  <a:txBody>
                    <a:bodyPr/>
                    <a:lstStyle/>
                    <a:p>
                      <a:r>
                        <a:rPr lang="en-GB" dirty="0" smtClean="0"/>
                        <a:t>Requires more</a:t>
                      </a:r>
                      <a:r>
                        <a:rPr lang="en-GB" baseline="0" dirty="0" smtClean="0"/>
                        <a:t> detailed developed and specific direction</a:t>
                      </a:r>
                      <a:endParaRPr lang="en-GB" dirty="0"/>
                    </a:p>
                  </a:txBody>
                  <a:tcPr/>
                </a:tc>
              </a:tr>
              <a:tr h="370840">
                <a:tc>
                  <a:txBody>
                    <a:bodyPr/>
                    <a:lstStyle/>
                    <a:p>
                      <a:r>
                        <a:rPr lang="en-GB" dirty="0" smtClean="0"/>
                        <a:t>Cost of</a:t>
                      </a:r>
                      <a:r>
                        <a:rPr lang="en-GB" baseline="0" dirty="0" smtClean="0"/>
                        <a:t> Project</a:t>
                      </a:r>
                      <a:endParaRPr lang="en-GB" dirty="0"/>
                    </a:p>
                  </a:txBody>
                  <a:tcPr/>
                </a:tc>
                <a:tc>
                  <a:txBody>
                    <a:bodyPr/>
                    <a:lstStyle/>
                    <a:p>
                      <a:r>
                        <a:rPr lang="en-GB" dirty="0" smtClean="0"/>
                        <a:t>We have enough</a:t>
                      </a:r>
                      <a:endParaRPr lang="en-GB" dirty="0"/>
                    </a:p>
                  </a:txBody>
                  <a:tcPr/>
                </a:tc>
              </a:tr>
            </a:tbl>
          </a:graphicData>
        </a:graphic>
      </p:graphicFrame>
    </p:spTree>
    <p:extLst>
      <p:ext uri="{BB962C8B-B14F-4D97-AF65-F5344CB8AC3E}">
        <p14:creationId xmlns:p14="http://schemas.microsoft.com/office/powerpoint/2010/main" val="38716410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395536" y="1268760"/>
            <a:ext cx="8229600" cy="5165928"/>
          </a:xfrm>
        </p:spPr>
        <p:txBody>
          <a:bodyPr/>
          <a:lstStyle/>
          <a:p>
            <a:r>
              <a:rPr lang="en-GB" dirty="0" smtClean="0"/>
              <a:t>Decent project idea with good potential for success</a:t>
            </a:r>
          </a:p>
          <a:p>
            <a:r>
              <a:rPr lang="en-GB" dirty="0" smtClean="0"/>
              <a:t>Will require a considerable form of development of the next few weeks to narrow down the scope and exact strategy</a:t>
            </a:r>
          </a:p>
          <a:p>
            <a:r>
              <a:rPr lang="en-GB" dirty="0" smtClean="0"/>
              <a:t>I am interested in the subject, intrigued to find out more</a:t>
            </a:r>
          </a:p>
          <a:p>
            <a:r>
              <a:rPr lang="en-GB" dirty="0" smtClean="0"/>
              <a:t>I admire the idea of each person having their own specialism, turbines, compressor, HE. Would end up bringing together </a:t>
            </a:r>
            <a:r>
              <a:rPr lang="en-GB" dirty="0" err="1" smtClean="0"/>
              <a:t>everyones</a:t>
            </a:r>
            <a:r>
              <a:rPr lang="en-GB" dirty="0" smtClean="0"/>
              <a:t> ideas in the development of a MATLAB model to determine and </a:t>
            </a:r>
            <a:r>
              <a:rPr lang="en-GB" dirty="0" err="1" smtClean="0"/>
              <a:t>verfiy</a:t>
            </a:r>
            <a:r>
              <a:rPr lang="en-GB" dirty="0" smtClean="0"/>
              <a:t> systems success at improving A/C efficiency.</a:t>
            </a:r>
          </a:p>
          <a:p>
            <a:r>
              <a:rPr lang="en-GB" dirty="0" smtClean="0"/>
              <a:t>I would be happy with this as our project, would do you guys think?</a:t>
            </a:r>
            <a:endParaRPr lang="en-GB" dirty="0"/>
          </a:p>
        </p:txBody>
      </p:sp>
    </p:spTree>
    <p:extLst>
      <p:ext uri="{BB962C8B-B14F-4D97-AF65-F5344CB8AC3E}">
        <p14:creationId xmlns:p14="http://schemas.microsoft.com/office/powerpoint/2010/main" val="22074668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636912"/>
            <a:ext cx="2520280" cy="1143000"/>
          </a:xfrm>
        </p:spPr>
        <p:txBody>
          <a:bodyPr/>
          <a:lstStyle/>
          <a:p>
            <a:r>
              <a:rPr lang="en-GB" dirty="0" smtClean="0"/>
              <a:t>The End</a:t>
            </a:r>
            <a:endParaRPr lang="en-GB" dirty="0"/>
          </a:p>
        </p:txBody>
      </p:sp>
    </p:spTree>
    <p:extLst>
      <p:ext uri="{BB962C8B-B14F-4D97-AF65-F5344CB8AC3E}">
        <p14:creationId xmlns:p14="http://schemas.microsoft.com/office/powerpoint/2010/main" val="21223829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1943"/>
            <a:ext cx="8075240" cy="1143000"/>
          </a:xfrm>
        </p:spPr>
        <p:txBody>
          <a:bodyPr/>
          <a:lstStyle/>
          <a:p>
            <a:r>
              <a:rPr lang="en-GB" dirty="0" smtClean="0"/>
              <a:t>Modern Aircraft A/C System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04188"/>
            <a:ext cx="7776864" cy="485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329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11943"/>
            <a:ext cx="7355160" cy="1143000"/>
          </a:xfrm>
        </p:spPr>
        <p:txBody>
          <a:bodyPr/>
          <a:lstStyle/>
          <a:p>
            <a:r>
              <a:rPr lang="en-GB" dirty="0" smtClean="0"/>
              <a:t>How Air Enters the Cabin</a:t>
            </a:r>
            <a:endParaRPr lang="en-GB" dirty="0"/>
          </a:p>
        </p:txBody>
      </p:sp>
      <p:pic>
        <p:nvPicPr>
          <p:cNvPr id="4" name="Content Placeholder 3"/>
          <p:cNvPicPr>
            <a:picLocks noGrp="1" noChangeAspect="1" noChangeArrowheads="1"/>
          </p:cNvPicPr>
          <p:nvPr>
            <p:ph idx="1"/>
          </p:nvPr>
        </p:nvPicPr>
        <p:blipFill>
          <a:blip r:embed="rId2">
            <a:lum bright="-40000" contrast="19000"/>
            <a:extLst>
              <a:ext uri="{28A0092B-C50C-407E-A947-70E740481C1C}">
                <a14:useLocalDpi xmlns:a14="http://schemas.microsoft.com/office/drawing/2010/main" val="0"/>
              </a:ext>
            </a:extLst>
          </a:blip>
          <a:srcRect/>
          <a:stretch>
            <a:fillRect/>
          </a:stretch>
        </p:blipFill>
        <p:spPr bwMode="auto">
          <a:xfrm>
            <a:off x="1043608" y="1412776"/>
            <a:ext cx="6841096"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6818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Vapour Refrigeration Cycle</a:t>
            </a:r>
            <a:endParaRPr lang="en-GB" dirty="0"/>
          </a:p>
        </p:txBody>
      </p:sp>
      <p:sp>
        <p:nvSpPr>
          <p:cNvPr id="3" name="Content Placeholder 2"/>
          <p:cNvSpPr>
            <a:spLocks noGrp="1"/>
          </p:cNvSpPr>
          <p:nvPr>
            <p:ph idx="1"/>
          </p:nvPr>
        </p:nvSpPr>
        <p:spPr>
          <a:xfrm>
            <a:off x="457200" y="1935480"/>
            <a:ext cx="8229600" cy="1133480"/>
          </a:xfrm>
        </p:spPr>
        <p:txBody>
          <a:bodyPr/>
          <a:lstStyle/>
          <a:p>
            <a:r>
              <a:rPr lang="en-GB" dirty="0" smtClean="0"/>
              <a:t>A/C refrigeration systems are based on vapour cycle process</a:t>
            </a:r>
          </a:p>
          <a:p>
            <a:endParaRPr lang="en-GB" dirty="0"/>
          </a:p>
          <a:p>
            <a:endParaRPr lang="en-GB" dirty="0" smtClean="0"/>
          </a:p>
          <a:p>
            <a:endParaRPr lang="en-GB" dirty="0"/>
          </a:p>
          <a:p>
            <a:endParaRPr lang="en-GB" dirty="0" smtClean="0"/>
          </a:p>
          <a:p>
            <a:endParaRPr lang="en-GB" dirty="0"/>
          </a:p>
          <a:p>
            <a:endParaRPr lang="en-GB"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36912"/>
            <a:ext cx="4232300" cy="4005822"/>
          </a:xfrm>
          <a:prstGeom prst="rect">
            <a:avLst/>
          </a:prstGeom>
        </p:spPr>
      </p:pic>
      <p:sp>
        <p:nvSpPr>
          <p:cNvPr id="6" name="Content Placeholder 2"/>
          <p:cNvSpPr txBox="1">
            <a:spLocks/>
          </p:cNvSpPr>
          <p:nvPr/>
        </p:nvSpPr>
        <p:spPr>
          <a:xfrm>
            <a:off x="459881" y="2852936"/>
            <a:ext cx="4625988" cy="36004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3192" lvl="1" indent="0">
              <a:buNone/>
            </a:pPr>
            <a:r>
              <a:rPr lang="en-GB" dirty="0" smtClean="0"/>
              <a:t>1 – Refrigerant enters compressor &gt;press &amp; &gt;temp</a:t>
            </a:r>
          </a:p>
          <a:p>
            <a:pPr marL="393192" lvl="1" indent="0">
              <a:buNone/>
            </a:pPr>
            <a:r>
              <a:rPr lang="en-GB" dirty="0" smtClean="0"/>
              <a:t>2 - </a:t>
            </a:r>
            <a:r>
              <a:rPr lang="en-GB" dirty="0"/>
              <a:t>Refrigerant </a:t>
            </a:r>
            <a:r>
              <a:rPr lang="en-GB" dirty="0" smtClean="0"/>
              <a:t>condenses – latent heat released, &lt;temp, vapour to liquid</a:t>
            </a:r>
          </a:p>
          <a:p>
            <a:pPr marL="393192" lvl="1" indent="0">
              <a:buNone/>
            </a:pPr>
            <a:r>
              <a:rPr lang="en-GB" dirty="0" smtClean="0"/>
              <a:t>3 – </a:t>
            </a:r>
            <a:r>
              <a:rPr lang="en-GB" dirty="0"/>
              <a:t>Refrigerant </a:t>
            </a:r>
            <a:r>
              <a:rPr lang="en-GB" dirty="0" smtClean="0"/>
              <a:t> enters expander, &lt;temp &amp; &lt;press</a:t>
            </a:r>
          </a:p>
          <a:p>
            <a:pPr marL="393192" lvl="1" indent="0">
              <a:buNone/>
            </a:pPr>
            <a:r>
              <a:rPr lang="en-GB" dirty="0" smtClean="0"/>
              <a:t>4 - </a:t>
            </a:r>
            <a:r>
              <a:rPr lang="en-GB" dirty="0"/>
              <a:t>Refrigerant </a:t>
            </a:r>
            <a:r>
              <a:rPr lang="en-GB" dirty="0" smtClean="0"/>
              <a:t>absorbs heat, &gt;temp, liquid evaporates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Tree>
    <p:extLst>
      <p:ext uri="{BB962C8B-B14F-4D97-AF65-F5344CB8AC3E}">
        <p14:creationId xmlns:p14="http://schemas.microsoft.com/office/powerpoint/2010/main" val="21167897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 Refrigeration Cycle</a:t>
            </a:r>
            <a:endParaRPr lang="en-GB" dirty="0"/>
          </a:p>
        </p:txBody>
      </p:sp>
      <p:sp>
        <p:nvSpPr>
          <p:cNvPr id="3" name="Content Placeholder 2"/>
          <p:cNvSpPr>
            <a:spLocks noGrp="1"/>
          </p:cNvSpPr>
          <p:nvPr>
            <p:ph idx="1"/>
          </p:nvPr>
        </p:nvSpPr>
        <p:spPr/>
        <p:txBody>
          <a:bodyPr/>
          <a:lstStyle/>
          <a:p>
            <a:r>
              <a:rPr lang="en-GB" dirty="0" smtClean="0"/>
              <a:t>Aircrafts A/C systems utilise the closed vapour cycle process however instead of using a refrigerant they use air and create an open cycle (supply and extract).</a:t>
            </a:r>
          </a:p>
          <a:p>
            <a:r>
              <a:rPr lang="en-GB" dirty="0" smtClean="0"/>
              <a:t>There </a:t>
            </a:r>
            <a:r>
              <a:rPr lang="en-GB" dirty="0"/>
              <a:t>have been three </a:t>
            </a:r>
            <a:r>
              <a:rPr lang="en-GB" dirty="0" smtClean="0"/>
              <a:t>main </a:t>
            </a:r>
            <a:r>
              <a:rPr lang="en-GB" dirty="0"/>
              <a:t>developments of A/C </a:t>
            </a:r>
            <a:r>
              <a:rPr lang="en-GB" dirty="0" smtClean="0"/>
              <a:t>refrigerant systems </a:t>
            </a:r>
            <a:r>
              <a:rPr lang="en-GB" dirty="0"/>
              <a:t>in recent </a:t>
            </a:r>
            <a:r>
              <a:rPr lang="en-GB" dirty="0" smtClean="0"/>
              <a:t>years</a:t>
            </a:r>
          </a:p>
          <a:p>
            <a:pPr marL="0" indent="0">
              <a:buNone/>
            </a:pPr>
            <a:r>
              <a:rPr lang="en-GB" dirty="0" smtClean="0"/>
              <a:t>Starting with:</a:t>
            </a:r>
            <a:endParaRPr lang="en-GB" dirty="0"/>
          </a:p>
          <a:p>
            <a:pPr lvl="3"/>
            <a:r>
              <a:rPr lang="en-GB" dirty="0"/>
              <a:t>Basic </a:t>
            </a:r>
            <a:r>
              <a:rPr lang="en-GB" dirty="0" smtClean="0"/>
              <a:t>Air </a:t>
            </a:r>
            <a:r>
              <a:rPr lang="en-GB" dirty="0"/>
              <a:t>Cycle </a:t>
            </a:r>
            <a:r>
              <a:rPr lang="en-GB" dirty="0" smtClean="0"/>
              <a:t>Refrigeration Process</a:t>
            </a:r>
          </a:p>
          <a:p>
            <a:pPr lvl="3"/>
            <a:r>
              <a:rPr lang="en-GB" dirty="0" err="1" smtClean="0"/>
              <a:t>Bootstep</a:t>
            </a:r>
            <a:r>
              <a:rPr lang="en-GB" dirty="0" smtClean="0"/>
              <a:t> Air </a:t>
            </a:r>
            <a:r>
              <a:rPr lang="en-GB" dirty="0"/>
              <a:t>Cycle Refrigeration Process</a:t>
            </a:r>
          </a:p>
          <a:p>
            <a:pPr lvl="3"/>
            <a:r>
              <a:rPr lang="en-GB" dirty="0" smtClean="0"/>
              <a:t>Three Wheel Air </a:t>
            </a:r>
            <a:r>
              <a:rPr lang="en-GB" dirty="0"/>
              <a:t>Cycle Refrigeration </a:t>
            </a:r>
            <a:r>
              <a:rPr lang="en-GB" dirty="0" smtClean="0"/>
              <a:t>Process</a:t>
            </a:r>
          </a:p>
          <a:p>
            <a:pPr lvl="3"/>
            <a:r>
              <a:rPr lang="en-GB" dirty="0" smtClean="0">
                <a:solidFill>
                  <a:srgbClr val="FF0000"/>
                </a:solidFill>
              </a:rPr>
              <a:t>BIRDS Eco-efficient Air Cycle Refrigeration Process</a:t>
            </a:r>
            <a:endParaRPr lang="en-GB" dirty="0">
              <a:solidFill>
                <a:srgbClr val="FF0000"/>
              </a:solidFill>
            </a:endParaRPr>
          </a:p>
          <a:p>
            <a:pPr lvl="3"/>
            <a:endParaRPr lang="en-GB" dirty="0" smtClean="0"/>
          </a:p>
          <a:p>
            <a:pPr lvl="3"/>
            <a:endParaRPr lang="en-GB" dirty="0"/>
          </a:p>
          <a:p>
            <a:endParaRPr lang="en-GB" dirty="0"/>
          </a:p>
        </p:txBody>
      </p:sp>
    </p:spTree>
    <p:extLst>
      <p:ext uri="{BB962C8B-B14F-4D97-AF65-F5344CB8AC3E}">
        <p14:creationId xmlns:p14="http://schemas.microsoft.com/office/powerpoint/2010/main" val="9073140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311943"/>
            <a:ext cx="8219256"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smtClean="0"/>
              <a:t>Basic Air Refrigeration Cycle</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74861"/>
            <a:ext cx="7787209" cy="505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8144" y="1256059"/>
            <a:ext cx="2736304" cy="3693319"/>
          </a:xfrm>
          <a:prstGeom prst="rect">
            <a:avLst/>
          </a:prstGeom>
          <a:noFill/>
        </p:spPr>
        <p:txBody>
          <a:bodyPr wrap="square" rtlCol="0">
            <a:spAutoFit/>
          </a:bodyPr>
          <a:lstStyle/>
          <a:p>
            <a:r>
              <a:rPr lang="en-GB" dirty="0" smtClean="0"/>
              <a:t>Advantages:</a:t>
            </a:r>
          </a:p>
          <a:p>
            <a:r>
              <a:rPr lang="en-GB" dirty="0" smtClean="0"/>
              <a:t>-Turbine used to expand and regulate pressure for cabin</a:t>
            </a:r>
          </a:p>
          <a:p>
            <a:r>
              <a:rPr lang="en-GB" dirty="0" smtClean="0"/>
              <a:t>-Kinetic energy created from turbine harnessed and used to rotate fan which drives the ram air through the heat exchanger </a:t>
            </a:r>
          </a:p>
          <a:p>
            <a:endParaRPr lang="en-GB" dirty="0"/>
          </a:p>
          <a:p>
            <a:endParaRPr lang="en-GB" dirty="0" smtClean="0"/>
          </a:p>
          <a:p>
            <a:endParaRPr lang="en-GB" dirty="0"/>
          </a:p>
        </p:txBody>
      </p:sp>
    </p:spTree>
    <p:extLst>
      <p:ext uri="{BB962C8B-B14F-4D97-AF65-F5344CB8AC3E}">
        <p14:creationId xmlns:p14="http://schemas.microsoft.com/office/powerpoint/2010/main" val="33509396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1943"/>
            <a:ext cx="8748464" cy="1143000"/>
          </a:xfrm>
        </p:spPr>
        <p:txBody>
          <a:bodyPr/>
          <a:lstStyle/>
          <a:p>
            <a:r>
              <a:rPr lang="en-GB" dirty="0" smtClean="0"/>
              <a:t>Bootstrap Refrigeration Air Cycle</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7820507" cy="439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56176" y="1124743"/>
            <a:ext cx="2736304" cy="4247317"/>
          </a:xfrm>
          <a:prstGeom prst="rect">
            <a:avLst/>
          </a:prstGeom>
          <a:noFill/>
        </p:spPr>
        <p:txBody>
          <a:bodyPr wrap="square" rtlCol="0">
            <a:spAutoFit/>
          </a:bodyPr>
          <a:lstStyle/>
          <a:p>
            <a:r>
              <a:rPr lang="en-GB" dirty="0" smtClean="0"/>
              <a:t>Advantages over Basic Cycle:</a:t>
            </a:r>
          </a:p>
          <a:p>
            <a:r>
              <a:rPr lang="en-GB" dirty="0" smtClean="0"/>
              <a:t>-Kinetic energy in turbine used to drive compressor instead</a:t>
            </a:r>
          </a:p>
          <a:p>
            <a:r>
              <a:rPr lang="en-GB" dirty="0" smtClean="0"/>
              <a:t>-This increases the pressure of air supplied to turbine</a:t>
            </a:r>
          </a:p>
          <a:p>
            <a:r>
              <a:rPr lang="en-GB" dirty="0" smtClean="0"/>
              <a:t>-Greater pressure drop across turbine improves performance and hence efficiency.</a:t>
            </a:r>
          </a:p>
          <a:p>
            <a:endParaRPr lang="en-GB" dirty="0"/>
          </a:p>
          <a:p>
            <a:endParaRPr lang="en-GB" dirty="0" smtClean="0"/>
          </a:p>
          <a:p>
            <a:endParaRPr lang="en-GB" dirty="0"/>
          </a:p>
        </p:txBody>
      </p:sp>
    </p:spTree>
    <p:extLst>
      <p:ext uri="{BB962C8B-B14F-4D97-AF65-F5344CB8AC3E}">
        <p14:creationId xmlns:p14="http://schemas.microsoft.com/office/powerpoint/2010/main" val="22915258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859363" cy="429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40941" y="1278052"/>
            <a:ext cx="5544616" cy="369332"/>
          </a:xfrm>
          <a:prstGeom prst="rect">
            <a:avLst/>
          </a:prstGeom>
          <a:noFill/>
        </p:spPr>
        <p:txBody>
          <a:bodyPr wrap="square" rtlCol="0">
            <a:spAutoFit/>
          </a:bodyPr>
          <a:lstStyle/>
          <a:p>
            <a:r>
              <a:rPr lang="en-GB" dirty="0" smtClean="0"/>
              <a:t>Bootstrap Refrigeration Cycle adopted in Boeing 727</a:t>
            </a:r>
            <a:endParaRPr lang="en-GB" dirty="0"/>
          </a:p>
        </p:txBody>
      </p:sp>
    </p:spTree>
    <p:extLst>
      <p:ext uri="{BB962C8B-B14F-4D97-AF65-F5344CB8AC3E}">
        <p14:creationId xmlns:p14="http://schemas.microsoft.com/office/powerpoint/2010/main" val="7299712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413</TotalTime>
  <Words>1278</Words>
  <Application>Microsoft Macintosh PowerPoint</Application>
  <PresentationFormat>On-screen Show (4:3)</PresentationFormat>
  <Paragraphs>148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Airbus - Fly Your Ideas</vt:lpstr>
      <vt:lpstr>Introduction to Aircraft A/C</vt:lpstr>
      <vt:lpstr>Modern Aircraft A/C System</vt:lpstr>
      <vt:lpstr>How Air Enters the Cabin</vt:lpstr>
      <vt:lpstr>Vapour Refrigeration Cycle</vt:lpstr>
      <vt:lpstr>Air Refrigeration Cycle</vt:lpstr>
      <vt:lpstr>PowerPoint Presentation</vt:lpstr>
      <vt:lpstr>Bootstrap Refrigeration Air Cycle</vt:lpstr>
      <vt:lpstr>PowerPoint Presentation</vt:lpstr>
      <vt:lpstr>Three-Wheeled Refrigeration Air Cycle</vt:lpstr>
      <vt:lpstr>PowerPoint Presentation</vt:lpstr>
      <vt:lpstr>Team BIRDS Refrigeration Cycle </vt:lpstr>
      <vt:lpstr>Idea Criteria Assessment</vt:lpstr>
      <vt:lpstr>Originality</vt:lpstr>
      <vt:lpstr>Complexity</vt:lpstr>
      <vt:lpstr>Group Subject Knowledge</vt:lpstr>
      <vt:lpstr>Supervisor Subject Knowledge</vt:lpstr>
      <vt:lpstr>Economic Benefit</vt:lpstr>
      <vt:lpstr>Environmental Benefit</vt:lpstr>
      <vt:lpstr>Industry Desirability</vt:lpstr>
      <vt:lpstr>Experimental Potential</vt:lpstr>
      <vt:lpstr>Cost of Project</vt:lpstr>
      <vt:lpstr>Summary</vt:lpstr>
      <vt:lpstr>Conclusion</vt:lpstr>
      <vt:lpstr>The End</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Airbus Fly Your Ideas</dc:title>
  <dc:creator>Valued Acer Customer</dc:creator>
  <cp:lastModifiedBy>Adnan Mahmood</cp:lastModifiedBy>
  <cp:revision>30</cp:revision>
  <dcterms:created xsi:type="dcterms:W3CDTF">2012-11-07T19:50:17Z</dcterms:created>
  <dcterms:modified xsi:type="dcterms:W3CDTF">2013-04-09T00:51:52Z</dcterms:modified>
</cp:coreProperties>
</file>