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1" autoAdjust="0"/>
    <p:restoredTop sz="94660"/>
  </p:normalViewPr>
  <p:slideViewPr>
    <p:cSldViewPr>
      <p:cViewPr varScale="1">
        <p:scale>
          <a:sx n="110" d="100"/>
          <a:sy n="110" d="100"/>
        </p:scale>
        <p:origin x="-20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9D36E-6B10-45BB-997A-22924E8FB069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B211B-E6FF-4E4E-963D-D773910356A4}" type="slidenum">
              <a:rPr lang="en-GB" smtClean="0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B211B-E6FF-4E4E-963D-D773910356A4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CCBF8-D140-4851-B189-E8C44A2FBB2F}" type="datetimeFigureOut">
              <a:rPr lang="en-US" smtClean="0"/>
              <a:pPr/>
              <a:t>11/1/2012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0159-AF43-40B9-8DA5-A57532B3C53D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92559"/>
            <a:ext cx="3071834" cy="195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142852"/>
            <a:ext cx="3265735" cy="1785950"/>
          </a:xfrm>
          <a:prstGeom prst="rect">
            <a:avLst/>
          </a:prstGeom>
          <a:noFill/>
          <a:ln w="19050"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428596" y="2382276"/>
            <a:ext cx="8429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u="sng" dirty="0" err="1" smtClean="0"/>
              <a:t>Shortlist</a:t>
            </a:r>
            <a:r>
              <a:rPr lang="pt-BR" sz="1600" b="1" u="sng" dirty="0" smtClean="0"/>
              <a:t> for </a:t>
            </a:r>
            <a:r>
              <a:rPr lang="pt-BR" sz="1600" b="1" u="sng" dirty="0" err="1" smtClean="0"/>
              <a:t>the</a:t>
            </a:r>
            <a:r>
              <a:rPr lang="pt-BR" sz="1600" b="1" u="sng" dirty="0" smtClean="0"/>
              <a:t> FYI:</a:t>
            </a:r>
          </a:p>
          <a:p>
            <a:endParaRPr lang="pt-BR" sz="1600" b="1" u="sng" dirty="0" smtClean="0"/>
          </a:p>
          <a:p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err="1" smtClean="0"/>
              <a:t>Air</a:t>
            </a:r>
            <a:r>
              <a:rPr lang="pt-BR" sz="1600" dirty="0" smtClean="0"/>
              <a:t> </a:t>
            </a:r>
            <a:r>
              <a:rPr lang="pt-BR" sz="1600" dirty="0" err="1" smtClean="0"/>
              <a:t>Conditioning</a:t>
            </a:r>
            <a:r>
              <a:rPr lang="pt-BR" sz="16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b="1" dirty="0" err="1" smtClean="0">
                <a:solidFill>
                  <a:srgbClr val="FF0000"/>
                </a:solidFill>
              </a:rPr>
              <a:t>Boundary</a:t>
            </a:r>
            <a:r>
              <a:rPr lang="pt-BR" sz="1600" b="1" dirty="0" smtClean="0">
                <a:solidFill>
                  <a:srgbClr val="FF0000"/>
                </a:solidFill>
              </a:rPr>
              <a:t> </a:t>
            </a:r>
            <a:r>
              <a:rPr lang="pt-BR" sz="1600" b="1" dirty="0" err="1" smtClean="0">
                <a:solidFill>
                  <a:srgbClr val="FF0000"/>
                </a:solidFill>
              </a:rPr>
              <a:t>Layer</a:t>
            </a:r>
            <a:r>
              <a:rPr lang="pt-BR" sz="1600" b="1" dirty="0" smtClean="0">
                <a:solidFill>
                  <a:srgbClr val="FF0000"/>
                </a:solidFill>
              </a:rPr>
              <a:t> </a:t>
            </a:r>
            <a:r>
              <a:rPr lang="pt-BR" sz="1600" b="1" dirty="0" err="1" smtClean="0">
                <a:solidFill>
                  <a:srgbClr val="FF0000"/>
                </a:solidFill>
              </a:rPr>
              <a:t>Control</a:t>
            </a:r>
            <a:r>
              <a:rPr lang="pt-BR" sz="1600" b="1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pt-BR" sz="1600" b="1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err="1" smtClean="0"/>
              <a:t>Kinetic</a:t>
            </a:r>
            <a:r>
              <a:rPr lang="pt-BR" sz="1600" dirty="0" smtClean="0"/>
              <a:t> </a:t>
            </a:r>
            <a:r>
              <a:rPr lang="pt-BR" sz="1600" dirty="0" err="1" smtClean="0"/>
              <a:t>Pumps</a:t>
            </a:r>
            <a:r>
              <a:rPr lang="pt-BR" sz="16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err="1" smtClean="0"/>
              <a:t>Riblets</a:t>
            </a:r>
            <a:r>
              <a:rPr lang="pt-BR" sz="16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Turnaround Time.</a:t>
            </a:r>
            <a:endParaRPr lang="en-GB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429256" y="4335386"/>
            <a:ext cx="35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u="sng" dirty="0" err="1" smtClean="0"/>
              <a:t>Group</a:t>
            </a:r>
            <a:r>
              <a:rPr lang="pt-BR" b="1" u="sng" dirty="0" smtClean="0"/>
              <a:t> L:</a:t>
            </a:r>
          </a:p>
          <a:p>
            <a:pPr algn="r"/>
            <a:r>
              <a:rPr lang="pt-BR" dirty="0" err="1" smtClean="0"/>
              <a:t>Adnan</a:t>
            </a:r>
            <a:r>
              <a:rPr lang="pt-BR" dirty="0" smtClean="0"/>
              <a:t> </a:t>
            </a:r>
            <a:r>
              <a:rPr lang="pt-BR" dirty="0" err="1" smtClean="0"/>
              <a:t>Mahmood</a:t>
            </a:r>
            <a:endParaRPr lang="pt-BR" dirty="0" smtClean="0"/>
          </a:p>
          <a:p>
            <a:pPr algn="r"/>
            <a:r>
              <a:rPr lang="pt-BR" dirty="0" smtClean="0"/>
              <a:t>David </a:t>
            </a:r>
            <a:r>
              <a:rPr lang="pt-BR" dirty="0" err="1" smtClean="0"/>
              <a:t>Dunsmore</a:t>
            </a:r>
            <a:endParaRPr lang="pt-BR" dirty="0" smtClean="0"/>
          </a:p>
          <a:p>
            <a:pPr algn="r"/>
            <a:r>
              <a:rPr lang="pt-BR" dirty="0" smtClean="0"/>
              <a:t>Jonathan </a:t>
            </a:r>
            <a:r>
              <a:rPr lang="pt-BR" dirty="0" err="1" smtClean="0"/>
              <a:t>Strachan</a:t>
            </a:r>
            <a:endParaRPr lang="pt-BR" dirty="0" smtClean="0"/>
          </a:p>
          <a:p>
            <a:pPr algn="r"/>
            <a:r>
              <a:rPr lang="pt-BR" dirty="0" smtClean="0"/>
              <a:t>Matheus </a:t>
            </a:r>
            <a:r>
              <a:rPr lang="pt-BR" dirty="0" err="1" smtClean="0"/>
              <a:t>Moschetta</a:t>
            </a:r>
            <a:endParaRPr lang="pt-BR" dirty="0" smtClean="0"/>
          </a:p>
          <a:p>
            <a:pPr algn="r"/>
            <a:r>
              <a:rPr lang="pt-BR" dirty="0" smtClean="0"/>
              <a:t>Robert Adam</a:t>
            </a:r>
          </a:p>
          <a:p>
            <a:pPr algn="r"/>
            <a:endParaRPr lang="pt-BR" dirty="0" smtClean="0"/>
          </a:p>
          <a:p>
            <a:pPr algn="r"/>
            <a:r>
              <a:rPr lang="pt-BR" b="1" u="sng" dirty="0" smtClean="0"/>
              <a:t>Supervisor:</a:t>
            </a:r>
            <a:r>
              <a:rPr lang="pt-BR" b="1" dirty="0" smtClean="0"/>
              <a:t> </a:t>
            </a:r>
            <a:r>
              <a:rPr lang="pt-BR" dirty="0" err="1" smtClean="0"/>
              <a:t>Dr</a:t>
            </a:r>
            <a:r>
              <a:rPr lang="pt-BR" dirty="0" smtClean="0"/>
              <a:t> Matthew </a:t>
            </a:r>
            <a:r>
              <a:rPr lang="pt-BR" dirty="0" err="1" smtClean="0"/>
              <a:t>Stickland</a:t>
            </a:r>
            <a:endParaRPr lang="en-GB" dirty="0"/>
          </a:p>
        </p:txBody>
      </p:sp>
      <p:pic>
        <p:nvPicPr>
          <p:cNvPr id="2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0129" y="285727"/>
            <a:ext cx="2002003" cy="1834705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3823116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4" name="Picture 2" descr="C:\Users\Matheus\Pictures\BIRDS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500174"/>
            <a:ext cx="8643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b="1" u="sng" dirty="0" err="1" smtClean="0"/>
              <a:t>Transpiration</a:t>
            </a:r>
            <a:r>
              <a:rPr lang="pt-BR" b="1" u="sng" dirty="0" smtClean="0"/>
              <a:t> (</a:t>
            </a:r>
            <a:r>
              <a:rPr lang="pt-BR" b="1" u="sng" dirty="0" err="1" smtClean="0"/>
              <a:t>Suction</a:t>
            </a:r>
            <a:r>
              <a:rPr lang="pt-BR" b="1" u="sng" dirty="0" smtClean="0"/>
              <a:t>):</a:t>
            </a:r>
            <a:endParaRPr lang="pt-BR" b="1" u="sng" dirty="0" smtClean="0"/>
          </a:p>
          <a:p>
            <a:pPr algn="just"/>
            <a:r>
              <a:rPr lang="pt-BR" b="1" dirty="0" smtClean="0"/>
              <a:t>	</a:t>
            </a:r>
          </a:p>
          <a:p>
            <a:pPr algn="just"/>
            <a:r>
              <a:rPr lang="pt-BR" b="1" dirty="0"/>
              <a:t>	</a:t>
            </a:r>
            <a:endParaRPr lang="pt-BR" b="1" dirty="0" smtClean="0"/>
          </a:p>
          <a:p>
            <a:pPr algn="just"/>
            <a:r>
              <a:rPr lang="pt-BR" dirty="0" smtClean="0"/>
              <a:t>	</a:t>
            </a:r>
            <a:r>
              <a:rPr lang="en-GB" dirty="0" smtClean="0"/>
              <a:t> Another method to </a:t>
            </a:r>
            <a:r>
              <a:rPr lang="en-GB" b="1" dirty="0" smtClean="0"/>
              <a:t>avoid separation </a:t>
            </a:r>
            <a:r>
              <a:rPr lang="en-GB" dirty="0" smtClean="0"/>
              <a:t>is by changing the curvature of the velocity profile </a:t>
            </a:r>
            <a:r>
              <a:rPr lang="en-GB" dirty="0" smtClean="0"/>
              <a:t>via the </a:t>
            </a:r>
            <a:r>
              <a:rPr lang="en-GB" b="1" dirty="0" smtClean="0"/>
              <a:t>withdrawal of the near wall fluid through slots or porous surfaces. </a:t>
            </a:r>
            <a:r>
              <a:rPr lang="en-GB" dirty="0" smtClean="0"/>
              <a:t>The effect of </a:t>
            </a:r>
            <a:r>
              <a:rPr lang="en-GB" dirty="0" smtClean="0"/>
              <a:t>suction consists </a:t>
            </a:r>
            <a:r>
              <a:rPr lang="en-GB" dirty="0" smtClean="0"/>
              <a:t>of the removal of the retarded fluid particles located at the region close to the </a:t>
            </a:r>
            <a:r>
              <a:rPr lang="en-GB" dirty="0" smtClean="0"/>
              <a:t>surface thus </a:t>
            </a:r>
            <a:r>
              <a:rPr lang="en-GB" b="1" dirty="0" smtClean="0"/>
              <a:t>preventing the reversal of the flow</a:t>
            </a:r>
            <a:r>
              <a:rPr lang="en-GB" dirty="0" smtClean="0"/>
              <a:t>. </a:t>
            </a:r>
            <a:r>
              <a:rPr lang="en-GB" b="1" dirty="0" smtClean="0"/>
              <a:t>The resulting boundary </a:t>
            </a:r>
            <a:r>
              <a:rPr lang="en-GB" b="1" dirty="0" smtClean="0"/>
              <a:t>layer is </a:t>
            </a:r>
            <a:r>
              <a:rPr lang="en-GB" b="1" dirty="0" smtClean="0"/>
              <a:t>much thinner and more capable of overcoming the adverse </a:t>
            </a:r>
            <a:r>
              <a:rPr lang="en-GB" b="1" dirty="0" smtClean="0"/>
              <a:t>pressure gradient</a:t>
            </a:r>
            <a:r>
              <a:rPr lang="en-GB" dirty="0" smtClean="0"/>
              <a:t>, allowing the flow to progress further downstream the surface wall without separating</a:t>
            </a:r>
            <a:r>
              <a:rPr lang="en-GB" dirty="0" smtClean="0"/>
              <a:t>.</a:t>
            </a:r>
          </a:p>
          <a:p>
            <a:pPr algn="just"/>
            <a:r>
              <a:rPr lang="pt-BR" dirty="0" smtClean="0"/>
              <a:t>	</a:t>
            </a:r>
            <a:r>
              <a:rPr lang="en-GB" dirty="0" smtClean="0"/>
              <a:t> </a:t>
            </a:r>
            <a:endParaRPr lang="en-GB" dirty="0" smtClean="0"/>
          </a:p>
          <a:p>
            <a:pPr algn="just"/>
            <a:r>
              <a:rPr lang="en-GB" dirty="0" smtClean="0"/>
              <a:t>	</a:t>
            </a:r>
            <a:r>
              <a:rPr lang="en-GB" dirty="0" smtClean="0"/>
              <a:t>The </a:t>
            </a:r>
            <a:r>
              <a:rPr lang="en-GB" dirty="0" smtClean="0"/>
              <a:t>implementation of suction techniques allows the suppression of separation at </a:t>
            </a:r>
            <a:r>
              <a:rPr lang="en-GB" dirty="0" smtClean="0"/>
              <a:t>higher </a:t>
            </a:r>
            <a:r>
              <a:rPr lang="en-GB" dirty="0" smtClean="0"/>
              <a:t>angles of attack, thus achieving </a:t>
            </a:r>
            <a:r>
              <a:rPr lang="en-GB" b="1" dirty="0" smtClean="0"/>
              <a:t>high lift coefficients</a:t>
            </a:r>
            <a:r>
              <a:rPr lang="en-GB" dirty="0" smtClean="0"/>
              <a:t>. In addition, suction can result in the </a:t>
            </a:r>
            <a:r>
              <a:rPr lang="en-GB" dirty="0" smtClean="0"/>
              <a:t>shifting of </a:t>
            </a:r>
            <a:r>
              <a:rPr lang="en-GB" dirty="0" smtClean="0"/>
              <a:t>the transition point further downstream thus </a:t>
            </a:r>
            <a:r>
              <a:rPr lang="en-GB" b="1" dirty="0" smtClean="0"/>
              <a:t>reducing frictional drag</a:t>
            </a:r>
            <a:r>
              <a:rPr lang="en-GB" dirty="0" smtClean="0"/>
              <a:t>, since an </a:t>
            </a:r>
            <a:r>
              <a:rPr lang="en-GB" dirty="0" smtClean="0"/>
              <a:t>extended laminar </a:t>
            </a:r>
            <a:r>
              <a:rPr lang="en-GB" dirty="0" smtClean="0"/>
              <a:t>region implies smaller shear on the surface.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4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405511"/>
            <a:ext cx="5138911" cy="297581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500174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en-GB" dirty="0" smtClean="0"/>
              <a:t>The kinetic energy of the fluid layers adjacent to the surface can be increased by removing </a:t>
            </a:r>
            <a:r>
              <a:rPr lang="en-GB" dirty="0" smtClean="0"/>
              <a:t>low energy </a:t>
            </a:r>
            <a:r>
              <a:rPr lang="en-GB" dirty="0" smtClean="0"/>
              <a:t>air through suction slots or a porous surface. Suction suspends boundary layer </a:t>
            </a:r>
            <a:r>
              <a:rPr lang="en-GB" dirty="0" smtClean="0"/>
              <a:t>growth and </a:t>
            </a:r>
            <a:r>
              <a:rPr lang="en-GB" dirty="0" smtClean="0"/>
              <a:t>leads to a fuller velocity profile. It can therefore be used to delay transition, </a:t>
            </a:r>
            <a:r>
              <a:rPr lang="en-GB" dirty="0" smtClean="0"/>
              <a:t>postpone separation </a:t>
            </a:r>
            <a:r>
              <a:rPr lang="en-GB" dirty="0" smtClean="0"/>
              <a:t>or </a:t>
            </a:r>
            <a:r>
              <a:rPr lang="en-GB" dirty="0" err="1" smtClean="0"/>
              <a:t>relaminarize</a:t>
            </a:r>
            <a:r>
              <a:rPr lang="en-GB" dirty="0" smtClean="0"/>
              <a:t> an already turbulent flow. By changing the curvature of the </a:t>
            </a:r>
            <a:r>
              <a:rPr lang="en-GB" dirty="0" smtClean="0"/>
              <a:t>velocity profile </a:t>
            </a:r>
            <a:r>
              <a:rPr lang="en-GB" dirty="0" smtClean="0"/>
              <a:t>at the wall the stability characteristics of the flow can be enhanced, thus preventing </a:t>
            </a:r>
            <a:r>
              <a:rPr lang="en-GB" dirty="0" smtClean="0"/>
              <a:t>the critical </a:t>
            </a:r>
            <a:r>
              <a:rPr lang="en-GB" dirty="0" smtClean="0"/>
              <a:t>Reynolds </a:t>
            </a:r>
            <a:r>
              <a:rPr lang="en-GB" dirty="0" smtClean="0"/>
              <a:t>number.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77876" y="6392361"/>
            <a:ext cx="5286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err="1" smtClean="0"/>
              <a:t>Boundary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layer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contro</a:t>
            </a:r>
            <a:r>
              <a:rPr lang="pt-BR" sz="1200" b="1" dirty="0" err="1" smtClean="0"/>
              <a:t>l</a:t>
            </a:r>
            <a:r>
              <a:rPr lang="pt-BR" sz="1200" b="1" dirty="0" smtClean="0"/>
              <a:t> via </a:t>
            </a:r>
            <a:r>
              <a:rPr lang="pt-BR" sz="1200" b="1" dirty="0" err="1" smtClean="0"/>
              <a:t>suction</a:t>
            </a:r>
            <a:endParaRPr lang="en-GB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4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500174"/>
            <a:ext cx="864399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b="1" u="sng" dirty="0" err="1" smtClean="0"/>
              <a:t>Boundary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Layer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Control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with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Riblets</a:t>
            </a:r>
            <a:r>
              <a:rPr lang="pt-BR" b="1" u="sng" dirty="0" smtClean="0"/>
              <a:t>:</a:t>
            </a:r>
          </a:p>
          <a:p>
            <a:pPr algn="just"/>
            <a:endParaRPr lang="pt-BR" b="1" u="sng" dirty="0" smtClean="0"/>
          </a:p>
          <a:p>
            <a:pPr algn="just"/>
            <a:r>
              <a:rPr lang="pt-BR" dirty="0" smtClean="0"/>
              <a:t>	</a:t>
            </a:r>
            <a:r>
              <a:rPr lang="pt-BR" dirty="0" err="1" smtClean="0"/>
              <a:t>Considerable</a:t>
            </a:r>
            <a:r>
              <a:rPr lang="pt-BR" dirty="0" smtClean="0"/>
              <a:t> </a:t>
            </a:r>
            <a:r>
              <a:rPr lang="pt-BR" dirty="0" err="1" smtClean="0"/>
              <a:t>efforts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been</a:t>
            </a:r>
            <a:r>
              <a:rPr lang="pt-BR" dirty="0" smtClean="0"/>
              <a:t> </a:t>
            </a:r>
            <a:r>
              <a:rPr lang="pt-BR" dirty="0" err="1" smtClean="0"/>
              <a:t>devoted</a:t>
            </a:r>
            <a:r>
              <a:rPr lang="pt-BR" dirty="0" smtClean="0"/>
              <a:t> to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riblets</a:t>
            </a:r>
            <a:r>
              <a:rPr lang="pt-BR" dirty="0" smtClean="0"/>
              <a:t> in a </a:t>
            </a:r>
            <a:r>
              <a:rPr lang="pt-BR" dirty="0" err="1" smtClean="0"/>
              <a:t>turbulent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. It </a:t>
            </a:r>
            <a:r>
              <a:rPr lang="pt-BR" dirty="0" err="1" smtClean="0"/>
              <a:t>has</a:t>
            </a:r>
            <a:r>
              <a:rPr lang="pt-BR" dirty="0" smtClean="0"/>
              <a:t> </a:t>
            </a:r>
            <a:r>
              <a:rPr lang="pt-BR" dirty="0" err="1" smtClean="0"/>
              <a:t>been</a:t>
            </a:r>
            <a:r>
              <a:rPr lang="pt-BR" dirty="0" smtClean="0"/>
              <a:t> </a:t>
            </a:r>
            <a:r>
              <a:rPr lang="pt-BR" dirty="0" err="1" smtClean="0"/>
              <a:t>well</a:t>
            </a:r>
            <a:r>
              <a:rPr lang="pt-BR" dirty="0" smtClean="0"/>
              <a:t> </a:t>
            </a:r>
            <a:r>
              <a:rPr lang="pt-BR" dirty="0" err="1" smtClean="0"/>
              <a:t>established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relative</a:t>
            </a:r>
            <a:r>
              <a:rPr lang="pt-BR" dirty="0" smtClean="0"/>
              <a:t> to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smooth</a:t>
            </a:r>
            <a:r>
              <a:rPr lang="pt-BR" dirty="0" smtClean="0"/>
              <a:t> </a:t>
            </a:r>
            <a:r>
              <a:rPr lang="pt-BR" dirty="0" err="1" smtClean="0"/>
              <a:t>wall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, </a:t>
            </a:r>
            <a:r>
              <a:rPr lang="pt-BR" b="1" dirty="0" err="1" smtClean="0"/>
              <a:t>riblets</a:t>
            </a:r>
            <a:r>
              <a:rPr lang="pt-BR" b="1" dirty="0" smtClean="0"/>
              <a:t> </a:t>
            </a:r>
            <a:r>
              <a:rPr lang="pt-BR" b="1" dirty="0" err="1" smtClean="0"/>
              <a:t>can</a:t>
            </a:r>
            <a:r>
              <a:rPr lang="pt-BR" b="1" dirty="0" smtClean="0"/>
              <a:t> </a:t>
            </a:r>
            <a:r>
              <a:rPr lang="pt-BR" b="1" dirty="0" err="1" smtClean="0"/>
              <a:t>reduce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frictional</a:t>
            </a:r>
            <a:r>
              <a:rPr lang="pt-BR" b="1" dirty="0" smtClean="0"/>
              <a:t> </a:t>
            </a:r>
            <a:r>
              <a:rPr lang="pt-BR" b="1" dirty="0" err="1" smtClean="0"/>
              <a:t>drag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a </a:t>
            </a:r>
            <a:r>
              <a:rPr lang="pt-BR" b="1" dirty="0" err="1" smtClean="0"/>
              <a:t>turbulent</a:t>
            </a:r>
            <a:r>
              <a:rPr lang="pt-BR" b="1" dirty="0" smtClean="0"/>
              <a:t> </a:t>
            </a:r>
            <a:r>
              <a:rPr lang="pt-BR" b="1" dirty="0" err="1" smtClean="0"/>
              <a:t>boundary</a:t>
            </a:r>
            <a:r>
              <a:rPr lang="pt-BR" b="1" dirty="0" smtClean="0"/>
              <a:t> </a:t>
            </a:r>
            <a:r>
              <a:rPr lang="pt-BR" b="1" dirty="0" err="1" smtClean="0"/>
              <a:t>layer</a:t>
            </a:r>
            <a:r>
              <a:rPr lang="pt-BR" dirty="0" smtClean="0"/>
              <a:t>. </a:t>
            </a:r>
          </a:p>
          <a:p>
            <a:pPr algn="just"/>
            <a:endParaRPr lang="pt-BR" sz="1200" b="1" dirty="0" smtClean="0"/>
          </a:p>
          <a:p>
            <a:pPr algn="just"/>
            <a:r>
              <a:rPr lang="pt-BR" b="1" dirty="0" smtClean="0"/>
              <a:t>	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influence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riblets</a:t>
            </a:r>
            <a:r>
              <a:rPr lang="pt-BR" dirty="0" smtClean="0"/>
              <a:t> </a:t>
            </a:r>
            <a:r>
              <a:rPr lang="pt-BR" dirty="0" err="1" smtClean="0"/>
              <a:t>surface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near-wall</a:t>
            </a:r>
            <a:r>
              <a:rPr lang="pt-BR" dirty="0" smtClean="0"/>
              <a:t> </a:t>
            </a:r>
            <a:r>
              <a:rPr lang="pt-BR" dirty="0" err="1" smtClean="0"/>
              <a:t>turbulence</a:t>
            </a:r>
            <a:r>
              <a:rPr lang="pt-BR" dirty="0" smtClean="0"/>
              <a:t> </a:t>
            </a:r>
            <a:r>
              <a:rPr lang="pt-BR" dirty="0" err="1" smtClean="0"/>
              <a:t>structure</a:t>
            </a:r>
            <a:r>
              <a:rPr lang="pt-BR" dirty="0" smtClean="0"/>
              <a:t> </a:t>
            </a:r>
            <a:r>
              <a:rPr lang="pt-BR" dirty="0" err="1" smtClean="0"/>
              <a:t>differs</a:t>
            </a:r>
            <a:r>
              <a:rPr lang="pt-BR" dirty="0" smtClean="0"/>
              <a:t>, </a:t>
            </a:r>
            <a:r>
              <a:rPr lang="pt-BR" dirty="0" err="1" smtClean="0"/>
              <a:t>according</a:t>
            </a:r>
            <a:r>
              <a:rPr lang="pt-BR" dirty="0" smtClean="0"/>
              <a:t> to </a:t>
            </a:r>
            <a:r>
              <a:rPr lang="pt-BR" dirty="0" err="1" smtClean="0"/>
              <a:t>wheter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riblets</a:t>
            </a:r>
            <a:r>
              <a:rPr lang="pt-BR" dirty="0" smtClean="0"/>
              <a:t> </a:t>
            </a:r>
            <a:r>
              <a:rPr lang="pt-BR" b="1" dirty="0" err="1" smtClean="0"/>
              <a:t>reduce</a:t>
            </a:r>
            <a:r>
              <a:rPr lang="pt-BR" b="1" dirty="0" smtClean="0"/>
              <a:t> </a:t>
            </a:r>
            <a:r>
              <a:rPr lang="pt-BR" b="1" dirty="0" err="1" smtClean="0"/>
              <a:t>or</a:t>
            </a:r>
            <a:r>
              <a:rPr lang="pt-BR" b="1" dirty="0" smtClean="0"/>
              <a:t> </a:t>
            </a:r>
            <a:r>
              <a:rPr lang="pt-BR" b="1" dirty="0" err="1" smtClean="0"/>
              <a:t>increase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skin-frictional</a:t>
            </a:r>
            <a:r>
              <a:rPr lang="pt-BR" b="1" dirty="0" smtClean="0"/>
              <a:t> </a:t>
            </a:r>
            <a:r>
              <a:rPr lang="pt-BR" b="1" dirty="0" err="1" smtClean="0"/>
              <a:t>drag</a:t>
            </a:r>
            <a:r>
              <a:rPr lang="pt-BR" b="1" dirty="0" smtClean="0"/>
              <a:t> </a:t>
            </a:r>
            <a:r>
              <a:rPr lang="pt-BR" b="1" dirty="0" err="1" smtClean="0"/>
              <a:t>relative</a:t>
            </a:r>
            <a:r>
              <a:rPr lang="pt-BR" b="1" dirty="0" smtClean="0"/>
              <a:t> to a </a:t>
            </a:r>
            <a:r>
              <a:rPr lang="pt-BR" b="1" dirty="0" err="1" smtClean="0"/>
              <a:t>smooth</a:t>
            </a:r>
            <a:r>
              <a:rPr lang="pt-BR" b="1" dirty="0" smtClean="0"/>
              <a:t> </a:t>
            </a:r>
            <a:r>
              <a:rPr lang="pt-BR" b="1" dirty="0" err="1" smtClean="0"/>
              <a:t>wall</a:t>
            </a:r>
            <a:r>
              <a:rPr lang="pt-BR" dirty="0" smtClean="0"/>
              <a:t>. </a:t>
            </a:r>
            <a:r>
              <a:rPr lang="pt-BR" dirty="0" err="1" smtClean="0"/>
              <a:t>While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Reynolds stress tensor over </a:t>
            </a:r>
            <a:r>
              <a:rPr lang="pt-BR" dirty="0" err="1" smtClean="0"/>
              <a:t>drag-reducing</a:t>
            </a:r>
            <a:r>
              <a:rPr lang="pt-BR" dirty="0" smtClean="0"/>
              <a:t> </a:t>
            </a:r>
            <a:r>
              <a:rPr lang="pt-BR" dirty="0" err="1" smtClean="0"/>
              <a:t>riblets</a:t>
            </a:r>
            <a:r>
              <a:rPr lang="pt-BR" dirty="0" smtClean="0"/>
              <a:t> is </a:t>
            </a:r>
            <a:r>
              <a:rPr lang="pt-BR" dirty="0" err="1" smtClean="0"/>
              <a:t>only</a:t>
            </a:r>
            <a:r>
              <a:rPr lang="pt-BR" dirty="0" smtClean="0"/>
              <a:t> </a:t>
            </a:r>
            <a:r>
              <a:rPr lang="pt-BR" dirty="0" err="1" smtClean="0"/>
              <a:t>marginally</a:t>
            </a:r>
            <a:r>
              <a:rPr lang="pt-BR" dirty="0" smtClean="0"/>
              <a:t> </a:t>
            </a:r>
            <a:r>
              <a:rPr lang="pt-BR" dirty="0" err="1" smtClean="0"/>
              <a:t>different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a </a:t>
            </a:r>
            <a:r>
              <a:rPr lang="pt-BR" dirty="0" err="1" smtClean="0"/>
              <a:t>smooth</a:t>
            </a:r>
            <a:r>
              <a:rPr lang="pt-BR" dirty="0" smtClean="0"/>
              <a:t> </a:t>
            </a:r>
            <a:r>
              <a:rPr lang="pt-BR" dirty="0" err="1" smtClean="0"/>
              <a:t>wall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Reynolds </a:t>
            </a:r>
            <a:r>
              <a:rPr lang="pt-BR" dirty="0" err="1" smtClean="0"/>
              <a:t>stresses</a:t>
            </a:r>
            <a:r>
              <a:rPr lang="pt-BR" dirty="0" smtClean="0"/>
              <a:t> </a:t>
            </a:r>
            <a:r>
              <a:rPr lang="pt-BR" dirty="0" err="1" smtClean="0"/>
              <a:t>under</a:t>
            </a:r>
            <a:r>
              <a:rPr lang="pt-BR" dirty="0" smtClean="0"/>
              <a:t> </a:t>
            </a:r>
            <a:r>
              <a:rPr lang="pt-BR" dirty="0" err="1" smtClean="0"/>
              <a:t>drag-augmenting</a:t>
            </a:r>
            <a:r>
              <a:rPr lang="pt-BR" dirty="0" smtClean="0"/>
              <a:t> </a:t>
            </a:r>
            <a:r>
              <a:rPr lang="pt-BR" dirty="0" err="1" smtClean="0"/>
              <a:t>conditions</a:t>
            </a:r>
            <a:r>
              <a:rPr lang="pt-BR" dirty="0" smtClean="0"/>
              <a:t> are </a:t>
            </a:r>
            <a:r>
              <a:rPr lang="pt-BR" dirty="0" err="1" smtClean="0"/>
              <a:t>larger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is more </a:t>
            </a:r>
            <a:r>
              <a:rPr lang="pt-BR" dirty="0" err="1" smtClean="0"/>
              <a:t>isotropic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a </a:t>
            </a:r>
            <a:r>
              <a:rPr lang="pt-BR" dirty="0" err="1" smtClean="0"/>
              <a:t>smooth</a:t>
            </a:r>
            <a:r>
              <a:rPr lang="pt-BR" dirty="0" smtClean="0"/>
              <a:t> </a:t>
            </a:r>
            <a:r>
              <a:rPr lang="pt-BR" dirty="0" err="1" smtClean="0"/>
              <a:t>wall</a:t>
            </a:r>
            <a:r>
              <a:rPr lang="pt-BR" dirty="0" smtClean="0"/>
              <a:t>.</a:t>
            </a:r>
          </a:p>
          <a:p>
            <a:pPr algn="just"/>
            <a:endParaRPr lang="pt-BR" sz="1200" b="1" dirty="0" smtClean="0"/>
          </a:p>
          <a:p>
            <a:pPr algn="just"/>
            <a:r>
              <a:rPr lang="en-GB" dirty="0" smtClean="0"/>
              <a:t>	</a:t>
            </a:r>
            <a:r>
              <a:rPr lang="en-GB" b="1" dirty="0" smtClean="0"/>
              <a:t>Turbulent </a:t>
            </a:r>
            <a:r>
              <a:rPr lang="en-GB" b="1" dirty="0" smtClean="0"/>
              <a:t>drag reduction experienced by </a:t>
            </a:r>
            <a:r>
              <a:rPr lang="en-GB" b="1" dirty="0" err="1" smtClean="0"/>
              <a:t>ribletted</a:t>
            </a:r>
            <a:r>
              <a:rPr lang="en-GB" b="1" dirty="0" smtClean="0"/>
              <a:t> </a:t>
            </a:r>
            <a:r>
              <a:rPr lang="en-GB" dirty="0" smtClean="0"/>
              <a:t>surfaces is the result of </a:t>
            </a:r>
            <a:r>
              <a:rPr lang="en-GB" dirty="0" smtClean="0"/>
              <a:t>both the </a:t>
            </a:r>
            <a:r>
              <a:rPr lang="en-GB" dirty="0" smtClean="0"/>
              <a:t>interaction </a:t>
            </a:r>
            <a:r>
              <a:rPr lang="en-GB" dirty="0" smtClean="0"/>
              <a:t>between </a:t>
            </a:r>
            <a:r>
              <a:rPr lang="en-GB" dirty="0" err="1" smtClean="0"/>
              <a:t>riblet</a:t>
            </a:r>
            <a:r>
              <a:rPr lang="en-GB" dirty="0" smtClean="0"/>
              <a:t> peaks and the coherent structures that characterize turbulent near-wall flows, </a:t>
            </a:r>
            <a:r>
              <a:rPr lang="en-GB" dirty="0" smtClean="0"/>
              <a:t>and the </a:t>
            </a:r>
            <a:r>
              <a:rPr lang="en-GB" dirty="0" smtClean="0"/>
              <a:t>laminar </a:t>
            </a:r>
            <a:r>
              <a:rPr lang="en-GB" dirty="0" err="1" smtClean="0"/>
              <a:t>sublayer</a:t>
            </a:r>
            <a:r>
              <a:rPr lang="en-GB" dirty="0" smtClean="0"/>
              <a:t> flow modifications caused by the </a:t>
            </a:r>
            <a:r>
              <a:rPr lang="en-GB" dirty="0" err="1" smtClean="0"/>
              <a:t>riblet</a:t>
            </a:r>
            <a:r>
              <a:rPr lang="en-GB" dirty="0" smtClean="0"/>
              <a:t> shape, which can balance, under appropriate conditions, the drag penalty due to the increased wetted surface. </a:t>
            </a:r>
            <a:endParaRPr lang="en-GB" dirty="0" smtClean="0"/>
          </a:p>
          <a:p>
            <a:pPr algn="just"/>
            <a:endParaRPr lang="en-GB" sz="1200" b="1" dirty="0" smtClean="0"/>
          </a:p>
          <a:p>
            <a:pPr algn="just"/>
            <a:r>
              <a:rPr lang="en-GB" dirty="0" smtClean="0"/>
              <a:t>	</a:t>
            </a:r>
            <a:r>
              <a:rPr lang="en-GB" dirty="0" err="1" smtClean="0"/>
              <a:t>Riblet</a:t>
            </a:r>
            <a:r>
              <a:rPr lang="en-GB" dirty="0" smtClean="0"/>
              <a:t> effectiveness is clearly shown to be related to the </a:t>
            </a:r>
            <a:r>
              <a:rPr lang="en-GB" b="1" dirty="0" smtClean="0"/>
              <a:t>difference between the longitudinal and the transversal protrusion heights</a:t>
            </a:r>
            <a:r>
              <a:rPr lang="en-GB" dirty="0" smtClean="0"/>
              <a:t>.  </a:t>
            </a:r>
            <a:r>
              <a:rPr lang="pt-BR" b="1" dirty="0" smtClean="0"/>
              <a:t>	</a:t>
            </a:r>
          </a:p>
          <a:p>
            <a:pPr algn="just"/>
            <a:r>
              <a:rPr lang="pt-BR" b="1" dirty="0"/>
              <a:t>	</a:t>
            </a:r>
            <a:endParaRPr lang="pt-BR" b="1" dirty="0" smtClean="0"/>
          </a:p>
          <a:p>
            <a:pPr algn="just"/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3528" y="1486903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Boundary Layer Control</a:t>
            </a:r>
            <a:endParaRPr lang="en-GB" sz="32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51520" y="2289943"/>
            <a:ext cx="86439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 </a:t>
            </a:r>
            <a:r>
              <a:rPr lang="pt-BR" dirty="0" err="1" smtClean="0"/>
              <a:t>Control</a:t>
            </a:r>
            <a:r>
              <a:rPr lang="pt-BR" dirty="0"/>
              <a:t> </a:t>
            </a:r>
            <a:r>
              <a:rPr lang="pt-BR" dirty="0" smtClean="0"/>
              <a:t>(BCL) is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control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air</a:t>
            </a:r>
            <a:r>
              <a:rPr lang="pt-BR" dirty="0" smtClean="0"/>
              <a:t> over a </a:t>
            </a:r>
            <a:r>
              <a:rPr lang="pt-BR" dirty="0" err="1" smtClean="0"/>
              <a:t>body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imparting</a:t>
            </a:r>
            <a:r>
              <a:rPr lang="pt-BR" dirty="0" smtClean="0"/>
              <a:t> </a:t>
            </a:r>
            <a:r>
              <a:rPr lang="pt-BR" dirty="0" err="1" smtClean="0"/>
              <a:t>controlled</a:t>
            </a:r>
            <a:r>
              <a:rPr lang="pt-BR" dirty="0" smtClean="0"/>
              <a:t> </a:t>
            </a:r>
            <a:r>
              <a:rPr lang="pt-BR" dirty="0" err="1" smtClean="0"/>
              <a:t>periodic</a:t>
            </a:r>
            <a:r>
              <a:rPr lang="pt-BR" dirty="0" smtClean="0"/>
              <a:t> </a:t>
            </a:r>
            <a:r>
              <a:rPr lang="pt-BR" dirty="0" err="1" smtClean="0"/>
              <a:t>motion</a:t>
            </a:r>
            <a:r>
              <a:rPr lang="pt-BR" dirty="0" smtClean="0"/>
              <a:t> to it.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b="1" dirty="0" smtClean="0"/>
              <a:t>performance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an</a:t>
            </a:r>
            <a:r>
              <a:rPr lang="pt-BR" b="1" dirty="0" smtClean="0"/>
              <a:t> </a:t>
            </a:r>
            <a:r>
              <a:rPr lang="pt-BR" b="1" dirty="0" err="1" smtClean="0"/>
              <a:t>aircraft</a:t>
            </a:r>
            <a:r>
              <a:rPr lang="pt-BR" b="1" dirty="0" smtClean="0"/>
              <a:t> is </a:t>
            </a:r>
            <a:r>
              <a:rPr lang="pt-BR" b="1" dirty="0" err="1" smtClean="0"/>
              <a:t>restricted</a:t>
            </a:r>
            <a:r>
              <a:rPr lang="pt-BR" b="1" dirty="0" smtClean="0"/>
              <a:t> </a:t>
            </a:r>
            <a:r>
              <a:rPr lang="pt-BR" b="1" dirty="0" err="1" smtClean="0"/>
              <a:t>by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separation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boundary</a:t>
            </a:r>
            <a:r>
              <a:rPr lang="pt-BR" b="1" dirty="0" smtClean="0"/>
              <a:t> </a:t>
            </a:r>
            <a:r>
              <a:rPr lang="pt-BR" b="1" dirty="0" err="1" smtClean="0"/>
              <a:t>layer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top </a:t>
            </a:r>
            <a:r>
              <a:rPr lang="pt-BR" dirty="0" err="1" smtClean="0"/>
              <a:t>surface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wings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</a:t>
            </a:r>
            <a:r>
              <a:rPr lang="pt-BR" dirty="0" err="1" smtClean="0"/>
              <a:t>separation</a:t>
            </a:r>
            <a:r>
              <a:rPr lang="pt-BR" dirty="0" smtClean="0"/>
              <a:t> causes </a:t>
            </a:r>
            <a:r>
              <a:rPr lang="pt-BR" dirty="0" err="1" smtClean="0"/>
              <a:t>enormous</a:t>
            </a:r>
            <a:r>
              <a:rPr lang="pt-BR" dirty="0" smtClean="0"/>
              <a:t> </a:t>
            </a:r>
            <a:r>
              <a:rPr lang="pt-BR" b="1" dirty="0" err="1" smtClean="0"/>
              <a:t>decrease</a:t>
            </a:r>
            <a:r>
              <a:rPr lang="pt-BR" b="1" dirty="0" smtClean="0"/>
              <a:t> in </a:t>
            </a:r>
            <a:r>
              <a:rPr lang="pt-BR" b="1" dirty="0" err="1" smtClean="0"/>
              <a:t>lift</a:t>
            </a:r>
            <a:r>
              <a:rPr lang="pt-BR" dirty="0" smtClean="0"/>
              <a:t>, </a:t>
            </a:r>
            <a:r>
              <a:rPr lang="pt-BR" dirty="0" err="1" smtClean="0"/>
              <a:t>leading</a:t>
            </a:r>
            <a:r>
              <a:rPr lang="pt-BR" dirty="0" smtClean="0"/>
              <a:t> to </a:t>
            </a:r>
            <a:r>
              <a:rPr lang="pt-BR" dirty="0" err="1" smtClean="0"/>
              <a:t>stalling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aircraft</a:t>
            </a:r>
            <a:r>
              <a:rPr lang="pt-BR" dirty="0" smtClean="0"/>
              <a:t>.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</a:t>
            </a:r>
            <a:r>
              <a:rPr lang="pt-BR" dirty="0" err="1" smtClean="0"/>
              <a:t>separation</a:t>
            </a:r>
            <a:r>
              <a:rPr lang="pt-BR" dirty="0" smtClean="0"/>
              <a:t> </a:t>
            </a:r>
            <a:r>
              <a:rPr lang="pt-BR" dirty="0" err="1" smtClean="0"/>
              <a:t>drastically</a:t>
            </a:r>
            <a:r>
              <a:rPr lang="pt-BR" dirty="0" smtClean="0"/>
              <a:t> </a:t>
            </a:r>
            <a:r>
              <a:rPr lang="pt-BR" b="1" dirty="0" err="1" smtClean="0"/>
              <a:t>increases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drag</a:t>
            </a:r>
            <a:r>
              <a:rPr lang="pt-BR" dirty="0" smtClean="0"/>
              <a:t> forces </a:t>
            </a:r>
            <a:r>
              <a:rPr lang="pt-BR" dirty="0" err="1" smtClean="0"/>
              <a:t>also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Performance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aircraft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significantly</a:t>
            </a:r>
            <a:r>
              <a:rPr lang="pt-BR" dirty="0" smtClean="0"/>
              <a:t> </a:t>
            </a:r>
            <a:r>
              <a:rPr lang="pt-BR" dirty="0" err="1" smtClean="0"/>
              <a:t>enhanced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preventing</a:t>
            </a:r>
            <a:r>
              <a:rPr lang="pt-BR" dirty="0" smtClean="0"/>
              <a:t> 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</a:t>
            </a:r>
            <a:r>
              <a:rPr lang="pt-BR" dirty="0" err="1" smtClean="0"/>
              <a:t>separation</a:t>
            </a:r>
            <a:r>
              <a:rPr lang="pt-BR" dirty="0" smtClean="0"/>
              <a:t>. </a:t>
            </a:r>
            <a:r>
              <a:rPr lang="pt-BR" dirty="0" err="1" smtClean="0"/>
              <a:t>Many</a:t>
            </a:r>
            <a:r>
              <a:rPr lang="pt-BR" dirty="0" smtClean="0"/>
              <a:t> </a:t>
            </a:r>
            <a:r>
              <a:rPr lang="pt-BR" dirty="0" err="1" smtClean="0"/>
              <a:t>methods</a:t>
            </a:r>
            <a:r>
              <a:rPr lang="pt-BR" dirty="0" smtClean="0"/>
              <a:t>, e.g., </a:t>
            </a:r>
            <a:r>
              <a:rPr lang="pt-BR" b="1" dirty="0" err="1" smtClean="0"/>
              <a:t>shaping</a:t>
            </a:r>
            <a:r>
              <a:rPr lang="pt-BR" dirty="0" smtClean="0"/>
              <a:t>, </a:t>
            </a:r>
            <a:r>
              <a:rPr lang="pt-BR" b="1" dirty="0" err="1" smtClean="0"/>
              <a:t>wall</a:t>
            </a:r>
            <a:r>
              <a:rPr lang="pt-BR" b="1" dirty="0" smtClean="0"/>
              <a:t> </a:t>
            </a:r>
            <a:r>
              <a:rPr lang="pt-BR" b="1" dirty="0" err="1" smtClean="0"/>
              <a:t>cooling</a:t>
            </a:r>
            <a:r>
              <a:rPr lang="pt-BR" dirty="0" smtClean="0"/>
              <a:t>, </a:t>
            </a:r>
            <a:r>
              <a:rPr lang="pt-BR" b="1" dirty="0" err="1" smtClean="0"/>
              <a:t>turbulators</a:t>
            </a:r>
            <a:r>
              <a:rPr lang="pt-BR" b="1" dirty="0" smtClean="0"/>
              <a:t> (</a:t>
            </a:r>
            <a:r>
              <a:rPr lang="pt-BR" b="1" dirty="0" err="1" smtClean="0"/>
              <a:t>vortex</a:t>
            </a:r>
            <a:r>
              <a:rPr lang="pt-BR" b="1" dirty="0" smtClean="0"/>
              <a:t> </a:t>
            </a:r>
            <a:r>
              <a:rPr lang="pt-BR" b="1" dirty="0" err="1" smtClean="0"/>
              <a:t>generators</a:t>
            </a:r>
            <a:r>
              <a:rPr lang="pt-BR" b="1" dirty="0" smtClean="0"/>
              <a:t>)</a:t>
            </a:r>
            <a:r>
              <a:rPr lang="pt-BR" dirty="0" smtClean="0"/>
              <a:t>, </a:t>
            </a:r>
            <a:r>
              <a:rPr lang="pt-BR" b="1" dirty="0" err="1" smtClean="0"/>
              <a:t>boundary</a:t>
            </a:r>
            <a:r>
              <a:rPr lang="pt-BR" b="1" dirty="0" smtClean="0"/>
              <a:t> </a:t>
            </a:r>
            <a:r>
              <a:rPr lang="pt-BR" b="1" dirty="0" err="1" smtClean="0"/>
              <a:t>layer</a:t>
            </a:r>
            <a:r>
              <a:rPr lang="pt-BR" b="1" dirty="0" smtClean="0"/>
              <a:t> </a:t>
            </a:r>
            <a:r>
              <a:rPr lang="pt-BR" b="1" dirty="0" err="1" smtClean="0"/>
              <a:t>acceleration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b="1" dirty="0" err="1" smtClean="0"/>
              <a:t>transpiration</a:t>
            </a:r>
            <a:r>
              <a:rPr lang="pt-BR" b="1" dirty="0" smtClean="0"/>
              <a:t> </a:t>
            </a:r>
            <a:r>
              <a:rPr lang="pt-BR" b="1" dirty="0" smtClean="0"/>
              <a:t>(</a:t>
            </a:r>
            <a:r>
              <a:rPr lang="pt-BR" b="1" dirty="0" err="1" smtClean="0"/>
              <a:t>suction</a:t>
            </a:r>
            <a:r>
              <a:rPr lang="pt-BR" b="1" dirty="0" smtClean="0"/>
              <a:t>)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been</a:t>
            </a:r>
            <a:r>
              <a:rPr lang="pt-BR" dirty="0" smtClean="0"/>
              <a:t> </a:t>
            </a:r>
            <a:r>
              <a:rPr lang="pt-BR" dirty="0" err="1" smtClean="0"/>
              <a:t>tried</a:t>
            </a:r>
            <a:r>
              <a:rPr lang="pt-BR" dirty="0" smtClean="0"/>
              <a:t> over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years</a:t>
            </a:r>
            <a:r>
              <a:rPr lang="pt-BR" dirty="0" smtClean="0"/>
              <a:t> to </a:t>
            </a:r>
            <a:r>
              <a:rPr lang="pt-BR" dirty="0" err="1" smtClean="0"/>
              <a:t>prevent</a:t>
            </a:r>
            <a:r>
              <a:rPr lang="pt-BR" dirty="0" smtClean="0"/>
              <a:t> 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effect</a:t>
            </a:r>
            <a:r>
              <a:rPr lang="pt-BR" dirty="0" smtClean="0"/>
              <a:t>.</a:t>
            </a:r>
            <a:endParaRPr lang="en-GB" dirty="0"/>
          </a:p>
        </p:txBody>
      </p:sp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51520" y="1500174"/>
            <a:ext cx="86439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b="1" u="sng" dirty="0" err="1" smtClean="0"/>
              <a:t>Shaping</a:t>
            </a:r>
            <a:r>
              <a:rPr lang="pt-BR" b="1" u="sng" dirty="0" smtClean="0"/>
              <a:t>: </a:t>
            </a:r>
          </a:p>
          <a:p>
            <a:pPr algn="just"/>
            <a:r>
              <a:rPr lang="pt-BR" b="1" dirty="0" smtClean="0"/>
              <a:t>	</a:t>
            </a:r>
          </a:p>
          <a:p>
            <a:pPr algn="just"/>
            <a:r>
              <a:rPr lang="pt-BR" b="1" dirty="0"/>
              <a:t>	</a:t>
            </a:r>
            <a:endParaRPr lang="pt-BR" b="1" dirty="0" smtClean="0"/>
          </a:p>
          <a:p>
            <a:pPr algn="just"/>
            <a:r>
              <a:rPr lang="pt-BR" dirty="0" smtClean="0"/>
              <a:t>	</a:t>
            </a:r>
            <a:r>
              <a:rPr lang="pt-BR" b="1" dirty="0" err="1" smtClean="0"/>
              <a:t>Transition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laminar to </a:t>
            </a:r>
            <a:r>
              <a:rPr lang="pt-BR" dirty="0" err="1" smtClean="0"/>
              <a:t>turbulent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b="1" dirty="0" err="1" smtClean="0"/>
              <a:t>delayed</a:t>
            </a:r>
            <a:r>
              <a:rPr lang="pt-BR" b="1" dirty="0" smtClean="0"/>
              <a:t> </a:t>
            </a:r>
            <a:r>
              <a:rPr lang="pt-BR" b="1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use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b="1" dirty="0" err="1" smtClean="0"/>
              <a:t>suitably</a:t>
            </a:r>
            <a:r>
              <a:rPr lang="pt-BR" b="1" dirty="0" smtClean="0"/>
              <a:t> </a:t>
            </a:r>
            <a:r>
              <a:rPr lang="pt-BR" b="1" dirty="0" err="1" smtClean="0"/>
              <a:t>designed</a:t>
            </a:r>
            <a:r>
              <a:rPr lang="pt-BR" b="1" dirty="0" smtClean="0"/>
              <a:t> </a:t>
            </a:r>
            <a:r>
              <a:rPr lang="pt-BR" b="1" dirty="0" err="1" smtClean="0"/>
              <a:t>airfoils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relegate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point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transition</a:t>
            </a:r>
            <a:r>
              <a:rPr lang="pt-BR" dirty="0" smtClean="0"/>
              <a:t> </a:t>
            </a:r>
            <a:r>
              <a:rPr lang="pt-BR" dirty="0" err="1" smtClean="0"/>
              <a:t>further</a:t>
            </a:r>
            <a:r>
              <a:rPr lang="pt-BR" dirty="0" smtClean="0"/>
              <a:t> </a:t>
            </a:r>
            <a:r>
              <a:rPr lang="pt-BR" dirty="0" err="1" smtClean="0"/>
              <a:t>downstream</a:t>
            </a:r>
            <a:r>
              <a:rPr lang="pt-BR" dirty="0" smtClean="0"/>
              <a:t> </a:t>
            </a:r>
            <a:r>
              <a:rPr lang="pt-BR" dirty="0" err="1" smtClean="0"/>
              <a:t>thus</a:t>
            </a:r>
            <a:r>
              <a:rPr lang="pt-BR" dirty="0" smtClean="0"/>
              <a:t> </a:t>
            </a:r>
            <a:r>
              <a:rPr lang="pt-BR" b="1" dirty="0" err="1" smtClean="0"/>
              <a:t>reducing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total </a:t>
            </a:r>
            <a:r>
              <a:rPr lang="pt-BR" b="1" dirty="0" err="1" smtClean="0"/>
              <a:t>frictional</a:t>
            </a:r>
            <a:r>
              <a:rPr lang="pt-BR" b="1" dirty="0" smtClean="0"/>
              <a:t> </a:t>
            </a:r>
            <a:r>
              <a:rPr lang="pt-BR" b="1" dirty="0" err="1" smtClean="0"/>
              <a:t>drag</a:t>
            </a:r>
            <a:r>
              <a:rPr lang="pt-BR" dirty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body</a:t>
            </a:r>
            <a:r>
              <a:rPr lang="pt-BR" dirty="0" smtClean="0"/>
              <a:t>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</a:t>
            </a:r>
            <a:r>
              <a:rPr lang="pt-BR" dirty="0" err="1" smtClean="0"/>
              <a:t>Depending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b="1" dirty="0" smtClean="0"/>
              <a:t>Reynolds </a:t>
            </a:r>
            <a:r>
              <a:rPr lang="pt-BR" b="1" dirty="0" err="1" smtClean="0"/>
              <a:t>number</a:t>
            </a:r>
            <a:r>
              <a:rPr lang="pt-BR" b="1" dirty="0" smtClean="0"/>
              <a:t>,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airfoil</a:t>
            </a:r>
            <a:r>
              <a:rPr lang="pt-BR" b="1" dirty="0" smtClean="0"/>
              <a:t> </a:t>
            </a:r>
            <a:r>
              <a:rPr lang="pt-BR" b="1" dirty="0" err="1" smtClean="0"/>
              <a:t>shape</a:t>
            </a:r>
            <a:r>
              <a:rPr lang="pt-BR" b="1" dirty="0" smtClean="0"/>
              <a:t>,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surface</a:t>
            </a:r>
            <a:r>
              <a:rPr lang="pt-BR" b="1" dirty="0" smtClean="0"/>
              <a:t> </a:t>
            </a:r>
            <a:r>
              <a:rPr lang="pt-BR" b="1" dirty="0" err="1" smtClean="0"/>
              <a:t>roughness</a:t>
            </a:r>
            <a:r>
              <a:rPr lang="pt-BR" b="1" dirty="0" smtClean="0"/>
              <a:t> </a:t>
            </a:r>
            <a:r>
              <a:rPr lang="pt-BR" b="1" dirty="0" err="1" smtClean="0"/>
              <a:t>and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incidence</a:t>
            </a:r>
            <a:r>
              <a:rPr lang="pt-BR" b="1" dirty="0" smtClean="0"/>
              <a:t> </a:t>
            </a:r>
            <a:r>
              <a:rPr lang="pt-BR" b="1" dirty="0" err="1" smtClean="0"/>
              <a:t>angle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 </a:t>
            </a:r>
            <a:r>
              <a:rPr lang="pt-BR" dirty="0" err="1" smtClean="0"/>
              <a:t>beyond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minimum</a:t>
            </a:r>
            <a:r>
              <a:rPr lang="pt-BR" dirty="0" smtClean="0"/>
              <a:t> </a:t>
            </a:r>
            <a:r>
              <a:rPr lang="pt-BR" dirty="0" err="1" smtClean="0"/>
              <a:t>pressupre</a:t>
            </a:r>
            <a:r>
              <a:rPr lang="pt-BR" dirty="0" smtClean="0"/>
              <a:t> </a:t>
            </a:r>
            <a:r>
              <a:rPr lang="pt-BR" dirty="0" err="1" smtClean="0"/>
              <a:t>point</a:t>
            </a:r>
            <a:r>
              <a:rPr lang="pt-BR" dirty="0" smtClean="0"/>
              <a:t> </a:t>
            </a:r>
            <a:r>
              <a:rPr lang="pt-BR" dirty="0" err="1" smtClean="0"/>
              <a:t>either</a:t>
            </a:r>
            <a:r>
              <a:rPr lang="pt-BR" dirty="0" smtClean="0"/>
              <a:t> </a:t>
            </a:r>
            <a:r>
              <a:rPr lang="pt-BR" dirty="0" err="1" smtClean="0"/>
              <a:t>becomes</a:t>
            </a:r>
            <a:r>
              <a:rPr lang="pt-BR" dirty="0" smtClean="0"/>
              <a:t> </a:t>
            </a:r>
            <a:r>
              <a:rPr lang="pt-BR" dirty="0" err="1" smtClean="0"/>
              <a:t>turbulent</a:t>
            </a:r>
            <a:r>
              <a:rPr lang="pt-BR" dirty="0" smtClean="0"/>
              <a:t> </a:t>
            </a:r>
            <a:r>
              <a:rPr lang="pt-BR" dirty="0" err="1" smtClean="0"/>
              <a:t>shortly</a:t>
            </a:r>
            <a:r>
              <a:rPr lang="pt-BR" dirty="0" smtClean="0"/>
              <a:t> </a:t>
            </a:r>
            <a:r>
              <a:rPr lang="pt-BR" dirty="0" err="1" smtClean="0"/>
              <a:t>after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it </a:t>
            </a:r>
            <a:r>
              <a:rPr lang="pt-BR" dirty="0" err="1" smtClean="0"/>
              <a:t>temporarily</a:t>
            </a:r>
            <a:r>
              <a:rPr lang="pt-BR" dirty="0" smtClean="0"/>
              <a:t> </a:t>
            </a:r>
            <a:r>
              <a:rPr lang="pt-BR" dirty="0" err="1" smtClean="0"/>
              <a:t>dettaches</a:t>
            </a:r>
            <a:r>
              <a:rPr lang="pt-BR" dirty="0" smtClean="0"/>
              <a:t> </a:t>
            </a:r>
            <a:r>
              <a:rPr lang="pt-BR" dirty="0" err="1" smtClean="0"/>
              <a:t>forming</a:t>
            </a:r>
            <a:r>
              <a:rPr lang="pt-BR" dirty="0" smtClean="0"/>
              <a:t> </a:t>
            </a:r>
            <a:r>
              <a:rPr lang="pt-BR" dirty="0" err="1" smtClean="0"/>
              <a:t>separation</a:t>
            </a:r>
            <a:r>
              <a:rPr lang="pt-BR" dirty="0" smtClean="0"/>
              <a:t> </a:t>
            </a:r>
            <a:r>
              <a:rPr lang="pt-BR" dirty="0" err="1" smtClean="0"/>
              <a:t>bubbles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10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51520" y="1500174"/>
            <a:ext cx="8643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b="1" u="sng" dirty="0" err="1" smtClean="0"/>
              <a:t>Wall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Cooling</a:t>
            </a:r>
            <a:r>
              <a:rPr lang="pt-BR" b="1" u="sng" dirty="0" smtClean="0"/>
              <a:t>: </a:t>
            </a:r>
          </a:p>
          <a:p>
            <a:pPr algn="just"/>
            <a:r>
              <a:rPr lang="pt-BR" b="1" dirty="0" smtClean="0"/>
              <a:t>	</a:t>
            </a:r>
          </a:p>
          <a:p>
            <a:pPr algn="just"/>
            <a:r>
              <a:rPr lang="pt-BR" b="1" dirty="0"/>
              <a:t>	</a:t>
            </a:r>
            <a:endParaRPr lang="pt-BR" b="1" dirty="0" smtClean="0"/>
          </a:p>
          <a:p>
            <a:pPr algn="just"/>
            <a:r>
              <a:rPr lang="pt-BR" dirty="0" smtClean="0"/>
              <a:t>	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b="1" dirty="0" err="1" smtClean="0"/>
              <a:t>increase</a:t>
            </a:r>
            <a:r>
              <a:rPr lang="pt-BR" b="1" dirty="0" smtClean="0"/>
              <a:t> in </a:t>
            </a:r>
            <a:r>
              <a:rPr lang="pt-BR" b="1" dirty="0" err="1" smtClean="0"/>
              <a:t>air</a:t>
            </a:r>
            <a:r>
              <a:rPr lang="pt-BR" b="1" dirty="0" smtClean="0"/>
              <a:t> </a:t>
            </a:r>
            <a:r>
              <a:rPr lang="pt-BR" b="1" dirty="0" err="1" smtClean="0"/>
              <a:t>temperature</a:t>
            </a:r>
            <a:r>
              <a:rPr lang="pt-BR" b="1" dirty="0" smtClean="0"/>
              <a:t> </a:t>
            </a:r>
            <a:r>
              <a:rPr lang="pt-BR" b="1" dirty="0" err="1" smtClean="0"/>
              <a:t>will</a:t>
            </a:r>
            <a:r>
              <a:rPr lang="pt-BR" b="1" dirty="0" smtClean="0"/>
              <a:t> </a:t>
            </a:r>
            <a:r>
              <a:rPr lang="pt-BR" b="1" dirty="0" err="1" smtClean="0"/>
              <a:t>result</a:t>
            </a:r>
            <a:r>
              <a:rPr lang="pt-BR" b="1" dirty="0" smtClean="0"/>
              <a:t> in na </a:t>
            </a:r>
            <a:r>
              <a:rPr lang="pt-BR" b="1" dirty="0" err="1" smtClean="0"/>
              <a:t>increase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its </a:t>
            </a:r>
            <a:r>
              <a:rPr lang="pt-BR" b="1" dirty="0" err="1" smtClean="0"/>
              <a:t>viscosity</a:t>
            </a:r>
            <a:r>
              <a:rPr lang="pt-BR" dirty="0" smtClean="0"/>
              <a:t>. </a:t>
            </a:r>
            <a:r>
              <a:rPr lang="pt-BR" dirty="0" err="1" smtClean="0"/>
              <a:t>Therefore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b="1" dirty="0" err="1" smtClean="0"/>
              <a:t>removal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heat</a:t>
            </a:r>
            <a:r>
              <a:rPr lang="pt-BR" b="1" dirty="0" smtClean="0"/>
              <a:t> </a:t>
            </a:r>
            <a:r>
              <a:rPr lang="pt-BR" b="1" dirty="0" err="1" smtClean="0"/>
              <a:t>from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body</a:t>
            </a:r>
            <a:r>
              <a:rPr lang="pt-BR" b="1" dirty="0" smtClean="0"/>
              <a:t> </a:t>
            </a:r>
            <a:r>
              <a:rPr lang="pt-BR" b="1" dirty="0" err="1" smtClean="0"/>
              <a:t>surface</a:t>
            </a:r>
            <a:r>
              <a:rPr lang="pt-BR" dirty="0" smtClean="0"/>
              <a:t> causes na </a:t>
            </a:r>
            <a:r>
              <a:rPr lang="pt-BR" dirty="0" err="1" smtClean="0"/>
              <a:t>increase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velocity</a:t>
            </a:r>
            <a:r>
              <a:rPr lang="pt-BR" dirty="0" smtClean="0"/>
              <a:t> </a:t>
            </a:r>
            <a:r>
              <a:rPr lang="pt-BR" dirty="0" err="1" smtClean="0"/>
              <a:t>gradient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wall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produces</a:t>
            </a:r>
            <a:r>
              <a:rPr lang="pt-BR" dirty="0" smtClean="0"/>
              <a:t> a more </a:t>
            </a:r>
            <a:r>
              <a:rPr lang="pt-BR" b="1" dirty="0" err="1" smtClean="0"/>
              <a:t>full</a:t>
            </a:r>
            <a:r>
              <a:rPr lang="pt-BR" b="1" dirty="0" smtClean="0"/>
              <a:t> </a:t>
            </a:r>
            <a:r>
              <a:rPr lang="pt-BR" b="1" dirty="0" err="1" smtClean="0"/>
              <a:t>and</a:t>
            </a:r>
            <a:r>
              <a:rPr lang="pt-BR" b="1" dirty="0" smtClean="0"/>
              <a:t> </a:t>
            </a:r>
            <a:r>
              <a:rPr lang="pt-BR" b="1" dirty="0" err="1" smtClean="0"/>
              <a:t>stable</a:t>
            </a:r>
            <a:r>
              <a:rPr lang="pt-BR" b="1" dirty="0" smtClean="0"/>
              <a:t> </a:t>
            </a:r>
            <a:r>
              <a:rPr lang="pt-BR" b="1" dirty="0" err="1" smtClean="0"/>
              <a:t>profile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10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1520" y="1500174"/>
            <a:ext cx="86439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b="1" u="sng" dirty="0" err="1" smtClean="0"/>
              <a:t>Turbulators</a:t>
            </a:r>
            <a:r>
              <a:rPr lang="pt-BR" b="1" u="sng" dirty="0" smtClean="0"/>
              <a:t> (</a:t>
            </a:r>
            <a:r>
              <a:rPr lang="pt-BR" b="1" u="sng" dirty="0" err="1" smtClean="0"/>
              <a:t>Vortex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Generators</a:t>
            </a:r>
            <a:r>
              <a:rPr lang="pt-BR" b="1" u="sng" dirty="0" smtClean="0"/>
              <a:t>):</a:t>
            </a:r>
          </a:p>
          <a:p>
            <a:pPr algn="just"/>
            <a:r>
              <a:rPr lang="pt-BR" b="1" dirty="0" smtClean="0"/>
              <a:t>	</a:t>
            </a:r>
          </a:p>
          <a:p>
            <a:pPr algn="just"/>
            <a:r>
              <a:rPr lang="pt-BR" b="1" dirty="0"/>
              <a:t>	</a:t>
            </a:r>
            <a:endParaRPr lang="pt-BR" b="1" dirty="0" smtClean="0"/>
          </a:p>
          <a:p>
            <a:pPr algn="just"/>
            <a:r>
              <a:rPr lang="pt-BR" dirty="0" smtClean="0"/>
              <a:t>	A </a:t>
            </a:r>
            <a:r>
              <a:rPr lang="pt-BR" dirty="0" err="1" smtClean="0"/>
              <a:t>turbulent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 is more </a:t>
            </a:r>
            <a:r>
              <a:rPr lang="pt-BR" dirty="0" err="1" smtClean="0"/>
              <a:t>resistant</a:t>
            </a:r>
            <a:r>
              <a:rPr lang="pt-BR" dirty="0" smtClean="0"/>
              <a:t> to </a:t>
            </a:r>
            <a:r>
              <a:rPr lang="pt-BR" dirty="0" err="1" smtClean="0"/>
              <a:t>separation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therefore</a:t>
            </a:r>
            <a:r>
              <a:rPr lang="pt-BR" dirty="0" smtClean="0"/>
              <a:t> </a:t>
            </a:r>
            <a:r>
              <a:rPr lang="pt-BR" b="1" dirty="0" err="1" smtClean="0"/>
              <a:t>transition</a:t>
            </a:r>
            <a:r>
              <a:rPr lang="pt-BR" b="1" dirty="0" smtClean="0"/>
              <a:t> </a:t>
            </a:r>
            <a:r>
              <a:rPr lang="pt-BR" b="1" dirty="0" err="1" smtClean="0"/>
              <a:t>may</a:t>
            </a:r>
            <a:r>
              <a:rPr lang="pt-BR" b="1" dirty="0" smtClean="0"/>
              <a:t> </a:t>
            </a:r>
            <a:r>
              <a:rPr lang="pt-BR" b="1" dirty="0" err="1" smtClean="0"/>
              <a:t>be</a:t>
            </a:r>
            <a:r>
              <a:rPr lang="pt-BR" b="1" dirty="0" smtClean="0"/>
              <a:t> </a:t>
            </a:r>
            <a:r>
              <a:rPr lang="pt-BR" b="1" dirty="0" err="1" smtClean="0"/>
              <a:t>desirable</a:t>
            </a:r>
            <a:r>
              <a:rPr lang="pt-BR" b="1" dirty="0" smtClean="0"/>
              <a:t> in lifting </a:t>
            </a:r>
            <a:r>
              <a:rPr lang="pt-BR" b="1" dirty="0" err="1" smtClean="0"/>
              <a:t>devices</a:t>
            </a:r>
            <a:r>
              <a:rPr lang="pt-BR" b="1" dirty="0" smtClean="0"/>
              <a:t> to </a:t>
            </a:r>
            <a:r>
              <a:rPr lang="pt-BR" b="1" dirty="0" err="1" smtClean="0"/>
              <a:t>avoid</a:t>
            </a:r>
            <a:r>
              <a:rPr lang="pt-BR" b="1" dirty="0" smtClean="0"/>
              <a:t> </a:t>
            </a:r>
            <a:r>
              <a:rPr lang="pt-BR" b="1" dirty="0" err="1" smtClean="0"/>
              <a:t>stall</a:t>
            </a:r>
            <a:r>
              <a:rPr lang="pt-BR" dirty="0" smtClean="0"/>
              <a:t>. </a:t>
            </a:r>
            <a:r>
              <a:rPr lang="pt-BR" dirty="0" err="1" smtClean="0"/>
              <a:t>Transition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advanced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exposing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 to </a:t>
            </a:r>
            <a:r>
              <a:rPr lang="pt-BR" dirty="0" err="1" smtClean="0"/>
              <a:t>large</a:t>
            </a:r>
            <a:r>
              <a:rPr lang="pt-BR" dirty="0" smtClean="0"/>
              <a:t> </a:t>
            </a:r>
            <a:r>
              <a:rPr lang="pt-BR" dirty="0" err="1" smtClean="0"/>
              <a:t>disturbances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placing</a:t>
            </a:r>
            <a:r>
              <a:rPr lang="pt-BR" dirty="0" smtClean="0"/>
              <a:t> </a:t>
            </a:r>
            <a:r>
              <a:rPr lang="pt-BR" b="1" dirty="0" err="1" smtClean="0"/>
              <a:t>singles</a:t>
            </a:r>
            <a:r>
              <a:rPr lang="pt-BR" b="1" dirty="0" smtClean="0"/>
              <a:t>, </a:t>
            </a:r>
            <a:r>
              <a:rPr lang="pt-BR" b="1" dirty="0" err="1" smtClean="0"/>
              <a:t>multiple</a:t>
            </a:r>
            <a:r>
              <a:rPr lang="pt-BR" b="1" dirty="0" smtClean="0"/>
              <a:t> </a:t>
            </a:r>
            <a:r>
              <a:rPr lang="pt-BR" b="1" dirty="0" err="1" smtClean="0"/>
              <a:t>or</a:t>
            </a:r>
            <a:r>
              <a:rPr lang="pt-BR" b="1" dirty="0" smtClean="0"/>
              <a:t> </a:t>
            </a:r>
            <a:r>
              <a:rPr lang="pt-BR" b="1" dirty="0" err="1" smtClean="0"/>
              <a:t>distributed</a:t>
            </a:r>
            <a:r>
              <a:rPr lang="pt-BR" b="1" dirty="0" smtClean="0"/>
              <a:t> </a:t>
            </a:r>
            <a:r>
              <a:rPr lang="pt-BR" b="1" dirty="0" err="1" smtClean="0"/>
              <a:t>roughness</a:t>
            </a:r>
            <a:r>
              <a:rPr lang="pt-BR" b="1" dirty="0" smtClean="0"/>
              <a:t> </a:t>
            </a:r>
            <a:r>
              <a:rPr lang="pt-BR" b="1" dirty="0" err="1" smtClean="0"/>
              <a:t>elements</a:t>
            </a:r>
            <a:r>
              <a:rPr lang="pt-BR" b="1" dirty="0" smtClean="0"/>
              <a:t> </a:t>
            </a:r>
            <a:r>
              <a:rPr lang="pt-BR" b="1" dirty="0" err="1" smtClean="0"/>
              <a:t>on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wall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Is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important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turbulator</a:t>
            </a:r>
            <a:r>
              <a:rPr lang="pt-BR" dirty="0" smtClean="0"/>
              <a:t> to </a:t>
            </a:r>
            <a:r>
              <a:rPr lang="pt-BR" dirty="0" err="1" smtClean="0"/>
              <a:t>suppress</a:t>
            </a:r>
            <a:r>
              <a:rPr lang="pt-BR" dirty="0" smtClean="0"/>
              <a:t> laminar </a:t>
            </a:r>
            <a:r>
              <a:rPr lang="pt-BR" dirty="0" err="1" smtClean="0"/>
              <a:t>separation</a:t>
            </a:r>
            <a:r>
              <a:rPr lang="pt-BR" dirty="0" smtClean="0"/>
              <a:t> </a:t>
            </a:r>
            <a:r>
              <a:rPr lang="pt-BR" dirty="0" err="1" smtClean="0"/>
              <a:t>without</a:t>
            </a:r>
            <a:r>
              <a:rPr lang="pt-BR" dirty="0" smtClean="0"/>
              <a:t> </a:t>
            </a:r>
            <a:r>
              <a:rPr lang="pt-BR" dirty="0" err="1" smtClean="0"/>
              <a:t>making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 </a:t>
            </a:r>
            <a:r>
              <a:rPr lang="pt-BR" dirty="0" err="1" smtClean="0"/>
              <a:t>unnecessarily</a:t>
            </a:r>
            <a:r>
              <a:rPr lang="pt-BR" dirty="0" smtClean="0"/>
              <a:t> </a:t>
            </a:r>
            <a:r>
              <a:rPr lang="pt-BR" dirty="0" err="1" smtClean="0"/>
              <a:t>thick</a:t>
            </a:r>
            <a:r>
              <a:rPr lang="pt-BR" dirty="0" smtClean="0"/>
              <a:t>, </a:t>
            </a:r>
            <a:r>
              <a:rPr lang="pt-BR" dirty="0" err="1" smtClean="0"/>
              <a:t>since</a:t>
            </a:r>
            <a:r>
              <a:rPr lang="pt-BR" dirty="0" smtClean="0"/>
              <a:t> </a:t>
            </a:r>
            <a:r>
              <a:rPr lang="pt-BR" dirty="0" err="1" smtClean="0"/>
              <a:t>thick</a:t>
            </a:r>
            <a:r>
              <a:rPr lang="pt-BR" dirty="0" smtClean="0"/>
              <a:t> </a:t>
            </a:r>
            <a:r>
              <a:rPr lang="pt-BR" dirty="0" err="1" smtClean="0"/>
              <a:t>turbulent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layers</a:t>
            </a:r>
            <a:r>
              <a:rPr lang="pt-BR" dirty="0" smtClean="0"/>
              <a:t> are more </a:t>
            </a:r>
            <a:r>
              <a:rPr lang="pt-BR" dirty="0" err="1" smtClean="0"/>
              <a:t>prone</a:t>
            </a:r>
            <a:r>
              <a:rPr lang="pt-BR" dirty="0" smtClean="0"/>
              <a:t> to </a:t>
            </a:r>
            <a:r>
              <a:rPr lang="pt-BR" dirty="0" err="1" smtClean="0"/>
              <a:t>separation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</a:t>
            </a:r>
            <a:r>
              <a:rPr lang="pt-BR" dirty="0" err="1" smtClean="0"/>
              <a:t>thin</a:t>
            </a:r>
            <a:r>
              <a:rPr lang="pt-BR" dirty="0" smtClean="0"/>
              <a:t> </a:t>
            </a:r>
            <a:r>
              <a:rPr lang="pt-BR" dirty="0" err="1" smtClean="0"/>
              <a:t>ones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b="1" dirty="0" smtClean="0"/>
              <a:t>	</a:t>
            </a:r>
            <a:r>
              <a:rPr lang="pt-BR" b="1" dirty="0" err="1" smtClean="0"/>
              <a:t>Vortex</a:t>
            </a:r>
            <a:r>
              <a:rPr lang="pt-BR" b="1" dirty="0" smtClean="0"/>
              <a:t> </a:t>
            </a:r>
            <a:r>
              <a:rPr lang="pt-BR" b="1" dirty="0" err="1" smtClean="0"/>
              <a:t>generators</a:t>
            </a:r>
            <a:r>
              <a:rPr lang="pt-BR" dirty="0" smtClean="0"/>
              <a:t> </a:t>
            </a:r>
            <a:r>
              <a:rPr lang="pt-BR" dirty="0" err="1" smtClean="0"/>
              <a:t>also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used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b="1" dirty="0" err="1" smtClean="0"/>
              <a:t>energy</a:t>
            </a:r>
            <a:r>
              <a:rPr lang="pt-BR" b="1" dirty="0" smtClean="0"/>
              <a:t> </a:t>
            </a:r>
            <a:r>
              <a:rPr lang="pt-BR" b="1" dirty="0" err="1" smtClean="0"/>
              <a:t>enrichment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near</a:t>
            </a:r>
            <a:r>
              <a:rPr lang="pt-BR" dirty="0" smtClean="0"/>
              <a:t> </a:t>
            </a:r>
            <a:r>
              <a:rPr lang="pt-BR" dirty="0" err="1" smtClean="0"/>
              <a:t>wall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,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creating</a:t>
            </a:r>
            <a:r>
              <a:rPr lang="pt-BR" dirty="0" smtClean="0"/>
              <a:t> a </a:t>
            </a:r>
            <a:r>
              <a:rPr lang="pt-BR" dirty="0" err="1" smtClean="0"/>
              <a:t>tip</a:t>
            </a:r>
            <a:r>
              <a:rPr lang="pt-BR" dirty="0" smtClean="0"/>
              <a:t> </a:t>
            </a:r>
            <a:r>
              <a:rPr lang="pt-BR" dirty="0" err="1" smtClean="0"/>
              <a:t>vortex</a:t>
            </a:r>
            <a:r>
              <a:rPr lang="pt-BR" dirty="0" smtClean="0"/>
              <a:t>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draws</a:t>
            </a:r>
            <a:r>
              <a:rPr lang="pt-BR" dirty="0" smtClean="0"/>
              <a:t> </a:t>
            </a:r>
            <a:r>
              <a:rPr lang="pt-BR" dirty="0" err="1" smtClean="0"/>
              <a:t>air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outer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</a:t>
            </a:r>
            <a:r>
              <a:rPr lang="pt-BR" dirty="0" err="1" smtClean="0"/>
              <a:t>regions</a:t>
            </a:r>
            <a:r>
              <a:rPr lang="pt-BR" dirty="0" smtClean="0"/>
              <a:t> </a:t>
            </a:r>
            <a:r>
              <a:rPr lang="pt-BR" dirty="0" err="1" smtClean="0"/>
              <a:t>into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. </a:t>
            </a:r>
            <a:r>
              <a:rPr lang="pt-BR" dirty="0" err="1" smtClean="0"/>
              <a:t>They</a:t>
            </a:r>
            <a:r>
              <a:rPr lang="pt-BR" dirty="0" smtClean="0"/>
              <a:t> are </a:t>
            </a:r>
            <a:r>
              <a:rPr lang="pt-BR" dirty="0" err="1" smtClean="0"/>
              <a:t>tipically</a:t>
            </a:r>
            <a:r>
              <a:rPr lang="pt-BR" dirty="0" smtClean="0"/>
              <a:t> </a:t>
            </a:r>
            <a:r>
              <a:rPr lang="pt-BR" b="1" dirty="0" err="1" smtClean="0"/>
              <a:t>rectangular</a:t>
            </a:r>
            <a:r>
              <a:rPr lang="pt-BR" b="1" dirty="0" smtClean="0"/>
              <a:t> </a:t>
            </a:r>
            <a:r>
              <a:rPr lang="pt-BR" b="1" dirty="0" err="1" smtClean="0"/>
              <a:t>or</a:t>
            </a:r>
            <a:r>
              <a:rPr lang="pt-BR" b="1" dirty="0" smtClean="0"/>
              <a:t> triangular</a:t>
            </a:r>
            <a:r>
              <a:rPr lang="pt-BR" dirty="0" smtClean="0"/>
              <a:t>, </a:t>
            </a:r>
            <a:r>
              <a:rPr lang="pt-BR" dirty="0" err="1" smtClean="0"/>
              <a:t>with</a:t>
            </a:r>
            <a:r>
              <a:rPr lang="pt-BR" dirty="0" smtClean="0"/>
              <a:t> a </a:t>
            </a:r>
            <a:r>
              <a:rPr lang="pt-BR" dirty="0" err="1" smtClean="0"/>
              <a:t>height</a:t>
            </a:r>
            <a:r>
              <a:rPr lang="pt-BR" dirty="0" smtClean="0"/>
              <a:t> </a:t>
            </a:r>
            <a:r>
              <a:rPr lang="pt-BR" dirty="0" err="1" smtClean="0"/>
              <a:t>comparable</a:t>
            </a:r>
            <a:r>
              <a:rPr lang="pt-BR" dirty="0" smtClean="0"/>
              <a:t> to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 </a:t>
            </a:r>
            <a:r>
              <a:rPr lang="pt-BR" dirty="0" err="1" smtClean="0"/>
              <a:t>thickness</a:t>
            </a:r>
            <a:r>
              <a:rPr lang="pt-BR" dirty="0" smtClean="0"/>
              <a:t>, </a:t>
            </a:r>
            <a:r>
              <a:rPr lang="pt-BR" dirty="0" err="1" smtClean="0"/>
              <a:t>and</a:t>
            </a:r>
            <a:r>
              <a:rPr lang="pt-BR" dirty="0" smtClean="0"/>
              <a:t> are </a:t>
            </a:r>
            <a:r>
              <a:rPr lang="pt-BR" b="1" dirty="0" err="1" smtClean="0"/>
              <a:t>positioned</a:t>
            </a:r>
            <a:r>
              <a:rPr lang="pt-BR" b="1" dirty="0" smtClean="0"/>
              <a:t> </a:t>
            </a:r>
            <a:r>
              <a:rPr lang="pt-BR" b="1" dirty="0" err="1" smtClean="0"/>
              <a:t>near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leading</a:t>
            </a:r>
            <a:r>
              <a:rPr lang="pt-BR" b="1" dirty="0" smtClean="0"/>
              <a:t> </a:t>
            </a:r>
            <a:r>
              <a:rPr lang="pt-BR" b="1" dirty="0" err="1" smtClean="0"/>
              <a:t>edge</a:t>
            </a:r>
            <a:r>
              <a:rPr lang="pt-BR" dirty="0" smtClean="0"/>
              <a:t>, upstream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where</a:t>
            </a:r>
            <a:r>
              <a:rPr lang="pt-BR" dirty="0" smtClean="0"/>
              <a:t> laminar </a:t>
            </a:r>
            <a:r>
              <a:rPr lang="pt-BR" dirty="0" err="1" smtClean="0"/>
              <a:t>separation</a:t>
            </a:r>
            <a:r>
              <a:rPr lang="pt-BR" dirty="0" smtClean="0"/>
              <a:t> is </a:t>
            </a:r>
            <a:r>
              <a:rPr lang="pt-BR" dirty="0" err="1" smtClean="0"/>
              <a:t>expected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5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1520" y="1500174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dirty="0" err="1" smtClean="0"/>
              <a:t>Vortex</a:t>
            </a:r>
            <a:r>
              <a:rPr lang="pt-BR" dirty="0" smtClean="0"/>
              <a:t> </a:t>
            </a:r>
            <a:r>
              <a:rPr lang="pt-BR" dirty="0" err="1" smtClean="0"/>
              <a:t>generators</a:t>
            </a:r>
            <a:r>
              <a:rPr lang="pt-BR" dirty="0" smtClean="0"/>
              <a:t> work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mixing</a:t>
            </a:r>
            <a:r>
              <a:rPr lang="pt-BR" dirty="0" smtClean="0"/>
              <a:t> </a:t>
            </a:r>
            <a:r>
              <a:rPr lang="pt-BR" dirty="0" err="1" smtClean="0"/>
              <a:t>high-energy</a:t>
            </a:r>
            <a:r>
              <a:rPr lang="pt-BR" dirty="0" smtClean="0"/>
              <a:t> </a:t>
            </a:r>
            <a:r>
              <a:rPr lang="pt-BR" dirty="0" err="1" smtClean="0"/>
              <a:t>air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free</a:t>
            </a:r>
            <a:r>
              <a:rPr lang="pt-BR" dirty="0" smtClean="0"/>
              <a:t> </a:t>
            </a:r>
            <a:r>
              <a:rPr lang="pt-BR" dirty="0" err="1" smtClean="0"/>
              <a:t>stream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lower</a:t>
            </a:r>
            <a:r>
              <a:rPr lang="pt-BR" dirty="0" smtClean="0"/>
              <a:t> </a:t>
            </a:r>
            <a:r>
              <a:rPr lang="pt-BR" dirty="0" err="1" smtClean="0"/>
              <a:t>energy</a:t>
            </a:r>
            <a:r>
              <a:rPr lang="pt-BR" dirty="0" smtClean="0"/>
              <a:t> </a:t>
            </a:r>
            <a:r>
              <a:rPr lang="pt-BR" dirty="0" err="1" smtClean="0"/>
              <a:t>air</a:t>
            </a:r>
            <a:r>
              <a:rPr lang="pt-BR" dirty="0" smtClean="0"/>
              <a:t> </a:t>
            </a:r>
            <a:r>
              <a:rPr lang="pt-BR" dirty="0" err="1" smtClean="0"/>
              <a:t>found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.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lift</a:t>
            </a:r>
            <a:r>
              <a:rPr lang="pt-BR" b="1" dirty="0" smtClean="0"/>
              <a:t> </a:t>
            </a:r>
            <a:r>
              <a:rPr lang="pt-BR" b="1" dirty="0" err="1" smtClean="0"/>
              <a:t>can</a:t>
            </a:r>
            <a:r>
              <a:rPr lang="pt-BR" b="1" dirty="0" smtClean="0"/>
              <a:t> </a:t>
            </a:r>
            <a:r>
              <a:rPr lang="pt-BR" b="1" dirty="0" err="1" smtClean="0"/>
              <a:t>be</a:t>
            </a:r>
            <a:r>
              <a:rPr lang="pt-BR" b="1" dirty="0" smtClean="0"/>
              <a:t> </a:t>
            </a:r>
            <a:r>
              <a:rPr lang="pt-BR" b="1" dirty="0" err="1" smtClean="0"/>
              <a:t>increased</a:t>
            </a:r>
            <a:r>
              <a:rPr lang="pt-BR" b="1" dirty="0" smtClean="0"/>
              <a:t> </a:t>
            </a:r>
            <a:r>
              <a:rPr lang="pt-BR" b="1" dirty="0" err="1" smtClean="0"/>
              <a:t>by</a:t>
            </a:r>
            <a:r>
              <a:rPr lang="pt-BR" b="1" dirty="0" smtClean="0"/>
              <a:t> </a:t>
            </a:r>
            <a:r>
              <a:rPr lang="pt-BR" b="1" dirty="0" err="1" smtClean="0"/>
              <a:t>about</a:t>
            </a:r>
            <a:r>
              <a:rPr lang="pt-BR" b="1" dirty="0" smtClean="0"/>
              <a:t> 10% </a:t>
            </a:r>
            <a:r>
              <a:rPr lang="pt-BR" b="1" dirty="0" err="1" smtClean="0"/>
              <a:t>and</a:t>
            </a:r>
            <a:r>
              <a:rPr lang="pt-BR" b="1" dirty="0" smtClean="0"/>
              <a:t> </a:t>
            </a:r>
            <a:r>
              <a:rPr lang="pt-BR" b="1" dirty="0" err="1" smtClean="0"/>
              <a:t>drag</a:t>
            </a:r>
            <a:r>
              <a:rPr lang="pt-BR" b="1" dirty="0" smtClean="0"/>
              <a:t> </a:t>
            </a:r>
            <a:r>
              <a:rPr lang="pt-BR" b="1" dirty="0" err="1" smtClean="0"/>
              <a:t>reduced</a:t>
            </a:r>
            <a:r>
              <a:rPr lang="pt-BR" b="1" dirty="0" smtClean="0"/>
              <a:t> </a:t>
            </a:r>
            <a:r>
              <a:rPr lang="pt-BR" b="1" dirty="0" err="1" smtClean="0"/>
              <a:t>by</a:t>
            </a:r>
            <a:r>
              <a:rPr lang="pt-BR" b="1" dirty="0" smtClean="0"/>
              <a:t> </a:t>
            </a:r>
            <a:r>
              <a:rPr lang="pt-BR" b="1" dirty="0" err="1" smtClean="0"/>
              <a:t>about</a:t>
            </a:r>
            <a:r>
              <a:rPr lang="pt-BR" b="1" dirty="0" smtClean="0"/>
              <a:t> 50%.</a:t>
            </a:r>
          </a:p>
          <a:p>
            <a:pPr algn="just"/>
            <a:r>
              <a:rPr lang="pt-BR" b="1" dirty="0"/>
              <a:t>	</a:t>
            </a:r>
            <a:endParaRPr lang="pt-BR" b="1" dirty="0" smtClean="0"/>
          </a:p>
          <a:p>
            <a:pPr algn="just"/>
            <a:r>
              <a:rPr lang="pt-BR" b="1" dirty="0" smtClean="0"/>
              <a:t>	</a:t>
            </a:r>
            <a:r>
              <a:rPr lang="pt-BR" dirty="0" smtClean="0"/>
              <a:t>It </a:t>
            </a:r>
            <a:r>
              <a:rPr lang="pt-BR" dirty="0" err="1" smtClean="0"/>
              <a:t>has</a:t>
            </a:r>
            <a:r>
              <a:rPr lang="pt-BR" dirty="0" smtClean="0"/>
              <a:t> </a:t>
            </a:r>
            <a:r>
              <a:rPr lang="pt-BR" dirty="0" err="1" smtClean="0"/>
              <a:t>been</a:t>
            </a:r>
            <a:r>
              <a:rPr lang="pt-BR" dirty="0" smtClean="0"/>
              <a:t> show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literature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if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vortex</a:t>
            </a:r>
            <a:r>
              <a:rPr lang="pt-BR" dirty="0" smtClean="0"/>
              <a:t> </a:t>
            </a:r>
            <a:r>
              <a:rPr lang="pt-BR" dirty="0" err="1" smtClean="0"/>
              <a:t>generators</a:t>
            </a:r>
            <a:r>
              <a:rPr lang="pt-BR" dirty="0" smtClean="0"/>
              <a:t> are </a:t>
            </a:r>
            <a:r>
              <a:rPr lang="pt-BR" dirty="0" err="1" smtClean="0"/>
              <a:t>operated</a:t>
            </a:r>
            <a:r>
              <a:rPr lang="pt-BR" dirty="0" smtClean="0"/>
              <a:t> </a:t>
            </a:r>
            <a:r>
              <a:rPr lang="pt-BR" b="1" dirty="0" err="1" smtClean="0"/>
              <a:t>periodically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moderate</a:t>
            </a:r>
            <a:r>
              <a:rPr lang="pt-BR" dirty="0" smtClean="0"/>
              <a:t> </a:t>
            </a:r>
            <a:r>
              <a:rPr lang="pt-BR" dirty="0" err="1" smtClean="0"/>
              <a:t>frequencies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process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</a:t>
            </a:r>
            <a:r>
              <a:rPr lang="pt-BR" dirty="0" err="1" smtClean="0"/>
              <a:t>reattachment</a:t>
            </a:r>
            <a:r>
              <a:rPr lang="pt-BR" dirty="0" smtClean="0"/>
              <a:t> is </a:t>
            </a:r>
            <a:r>
              <a:rPr lang="pt-BR" b="1" dirty="0" smtClean="0"/>
              <a:t>more </a:t>
            </a:r>
            <a:r>
              <a:rPr lang="pt-BR" b="1" dirty="0" err="1" smtClean="0"/>
              <a:t>efficient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has</a:t>
            </a:r>
            <a:r>
              <a:rPr lang="pt-BR" dirty="0" smtClean="0"/>
              <a:t> a </a:t>
            </a:r>
            <a:r>
              <a:rPr lang="pt-BR" b="1" dirty="0" err="1" smtClean="0"/>
              <a:t>wider</a:t>
            </a:r>
            <a:r>
              <a:rPr lang="pt-BR" b="1" dirty="0" smtClean="0"/>
              <a:t> range </a:t>
            </a:r>
            <a:r>
              <a:rPr lang="pt-BR" b="1" dirty="0" err="1" smtClean="0"/>
              <a:t>of</a:t>
            </a:r>
            <a:r>
              <a:rPr lang="pt-BR" b="1" dirty="0" smtClean="0"/>
              <a:t> application</a:t>
            </a:r>
            <a:r>
              <a:rPr lang="pt-BR" dirty="0" smtClean="0"/>
              <a:t>.</a:t>
            </a:r>
            <a:endParaRPr lang="pt-BR" b="1" dirty="0" smtClean="0"/>
          </a:p>
          <a:p>
            <a:pPr algn="just"/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714752"/>
            <a:ext cx="5238750" cy="2505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2000232" y="6286520"/>
            <a:ext cx="5214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err="1" smtClean="0"/>
              <a:t>Vortex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Generators</a:t>
            </a:r>
            <a:endParaRPr lang="en-GB" sz="12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7" name="Picture 2" descr="C:\Users\Matheus\Pictures\BIRDS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4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500174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en-GB" dirty="0" smtClean="0"/>
              <a:t> Many aircraft carry vane vortex generators from time of manufacture, but there are also after-market suppliers who sell VG kits to improve the </a:t>
            </a:r>
            <a:r>
              <a:rPr lang="en-GB" dirty="0" smtClean="0"/>
              <a:t>STOL performance </a:t>
            </a:r>
            <a:r>
              <a:rPr lang="en-GB" dirty="0" smtClean="0"/>
              <a:t>of some light aircraft</a:t>
            </a:r>
            <a:r>
              <a:rPr lang="en-GB" dirty="0" smtClean="0"/>
              <a:t>.</a:t>
            </a:r>
            <a:r>
              <a:rPr lang="en-GB" dirty="0" smtClean="0"/>
              <a:t> After-market suppliers claim </a:t>
            </a:r>
            <a:r>
              <a:rPr lang="en-GB" dirty="0" smtClean="0"/>
              <a:t>that VG’s </a:t>
            </a:r>
            <a:r>
              <a:rPr lang="en-GB" b="1" dirty="0" smtClean="0"/>
              <a:t>lower stall speed and reduce take-off and landing speeds</a:t>
            </a:r>
            <a:r>
              <a:rPr lang="en-GB" dirty="0" smtClean="0"/>
              <a:t>, </a:t>
            </a:r>
            <a:r>
              <a:rPr lang="en-GB" dirty="0" smtClean="0"/>
              <a:t>and </a:t>
            </a:r>
            <a:r>
              <a:rPr lang="en-GB" dirty="0" smtClean="0"/>
              <a:t>that </a:t>
            </a:r>
            <a:r>
              <a:rPr lang="en-GB" dirty="0" smtClean="0"/>
              <a:t>VG’s </a:t>
            </a:r>
            <a:r>
              <a:rPr lang="en-GB" b="1" dirty="0" smtClean="0"/>
              <a:t>increase the effectiveness of ailerons, elevators and rudders</a:t>
            </a:r>
            <a:r>
              <a:rPr lang="en-GB" dirty="0" smtClean="0"/>
              <a:t>, thereby improving controllability and safety at low </a:t>
            </a:r>
            <a:r>
              <a:rPr lang="en-GB" dirty="0" smtClean="0"/>
              <a:t>speeds.</a:t>
            </a:r>
            <a:endParaRPr lang="pt-BR" dirty="0"/>
          </a:p>
        </p:txBody>
      </p:sp>
      <p:pic>
        <p:nvPicPr>
          <p:cNvPr id="7170" name="Picture 2" descr="http://www.zenithair.com/stolch801/design/tail-v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8911" y="3356992"/>
            <a:ext cx="6067425" cy="28575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8" name="CaixaDeTexto 7"/>
          <p:cNvSpPr txBox="1"/>
          <p:nvPr/>
        </p:nvSpPr>
        <p:spPr>
          <a:xfrm>
            <a:off x="2000232" y="6286520"/>
            <a:ext cx="5214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err="1" smtClean="0"/>
              <a:t>Vortex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Generators</a:t>
            </a:r>
            <a:endParaRPr lang="en-GB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251520" y="150017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dirty="0" err="1" smtClean="0"/>
              <a:t>Using</a:t>
            </a:r>
            <a:r>
              <a:rPr lang="pt-BR" dirty="0" smtClean="0"/>
              <a:t> a </a:t>
            </a:r>
            <a:r>
              <a:rPr lang="pt-BR" dirty="0" err="1" smtClean="0"/>
              <a:t>mechanism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oscillating</a:t>
            </a:r>
            <a:r>
              <a:rPr lang="pt-BR" dirty="0" smtClean="0"/>
              <a:t> </a:t>
            </a:r>
            <a:r>
              <a:rPr lang="pt-BR" dirty="0" err="1" smtClean="0"/>
              <a:t>plate</a:t>
            </a:r>
            <a:r>
              <a:rPr lang="pt-BR" dirty="0" smtClean="0"/>
              <a:t> </a:t>
            </a:r>
            <a:r>
              <a:rPr lang="pt-BR" dirty="0" err="1" smtClean="0"/>
              <a:t>vortex</a:t>
            </a:r>
            <a:r>
              <a:rPr lang="pt-BR" dirty="0" smtClean="0"/>
              <a:t> </a:t>
            </a:r>
            <a:r>
              <a:rPr lang="pt-BR" dirty="0" err="1" smtClean="0"/>
              <a:t>generator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b="1" dirty="0" err="1" smtClean="0"/>
              <a:t>oscillatory</a:t>
            </a:r>
            <a:r>
              <a:rPr lang="pt-BR" b="1" dirty="0" smtClean="0"/>
              <a:t> momentum </a:t>
            </a:r>
            <a:r>
              <a:rPr lang="pt-BR" b="1" dirty="0" err="1" smtClean="0"/>
              <a:t>addition</a:t>
            </a:r>
            <a:r>
              <a:rPr lang="pt-BR" b="1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provided</a:t>
            </a:r>
            <a:r>
              <a:rPr lang="pt-BR" b="1" dirty="0" smtClean="0"/>
              <a:t> </a:t>
            </a:r>
            <a:r>
              <a:rPr lang="pt-BR" b="1" dirty="0" smtClean="0"/>
              <a:t>to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retarded</a:t>
            </a:r>
            <a:r>
              <a:rPr lang="pt-BR" b="1" dirty="0" smtClean="0"/>
              <a:t> </a:t>
            </a:r>
            <a:r>
              <a:rPr lang="pt-BR" b="1" dirty="0" err="1" smtClean="0"/>
              <a:t>flow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boundary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separation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flow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top </a:t>
            </a:r>
            <a:r>
              <a:rPr lang="pt-BR" dirty="0" err="1" smtClean="0"/>
              <a:t>surface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airfoil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delayed</a:t>
            </a:r>
            <a:r>
              <a:rPr lang="pt-BR" dirty="0" smtClean="0"/>
              <a:t>. 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will</a:t>
            </a:r>
            <a:r>
              <a:rPr lang="pt-BR" dirty="0" smtClean="0"/>
              <a:t> lead to na </a:t>
            </a:r>
            <a:r>
              <a:rPr lang="pt-BR" b="1" dirty="0" err="1" smtClean="0"/>
              <a:t>increase</a:t>
            </a:r>
            <a:r>
              <a:rPr lang="pt-BR" b="1" dirty="0" smtClean="0"/>
              <a:t> in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lift</a:t>
            </a:r>
            <a:r>
              <a:rPr lang="pt-BR" b="1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a </a:t>
            </a:r>
            <a:r>
              <a:rPr lang="pt-BR" dirty="0" err="1" smtClean="0"/>
              <a:t>possible</a:t>
            </a:r>
            <a:r>
              <a:rPr lang="pt-BR" dirty="0" smtClean="0"/>
              <a:t> </a:t>
            </a:r>
            <a:r>
              <a:rPr lang="pt-BR" b="1" dirty="0" err="1" smtClean="0"/>
              <a:t>decrease</a:t>
            </a:r>
            <a:r>
              <a:rPr lang="pt-BR" b="1" dirty="0" smtClean="0"/>
              <a:t> in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pitching</a:t>
            </a:r>
            <a:r>
              <a:rPr lang="pt-BR" b="1" dirty="0" smtClean="0"/>
              <a:t> </a:t>
            </a:r>
            <a:r>
              <a:rPr lang="pt-BR" b="1" dirty="0" err="1" smtClean="0"/>
              <a:t>moment</a:t>
            </a:r>
            <a:r>
              <a:rPr lang="pt-BR" b="1" dirty="0" smtClean="0"/>
              <a:t>.</a:t>
            </a:r>
            <a:endParaRPr lang="pt-BR" b="1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996952"/>
            <a:ext cx="4921827" cy="328478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2000232" y="6286520"/>
            <a:ext cx="5286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err="1" smtClean="0"/>
              <a:t>Schematic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of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the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actuation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scheme</a:t>
            </a:r>
            <a:endParaRPr lang="en-GB" sz="1200" b="1" dirty="0"/>
          </a:p>
        </p:txBody>
      </p:sp>
      <p:pic>
        <p:nvPicPr>
          <p:cNvPr id="7" name="Picture 2" descr="C:\Users\Matheus\Pictures\BIRDS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4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500174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b="1" u="sng" dirty="0" err="1" smtClean="0"/>
              <a:t>Boundary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Layer</a:t>
            </a:r>
            <a:r>
              <a:rPr lang="pt-BR" b="1" u="sng" dirty="0" smtClean="0"/>
              <a:t> </a:t>
            </a:r>
            <a:r>
              <a:rPr lang="pt-BR" b="1" u="sng" dirty="0" err="1" smtClean="0"/>
              <a:t>Acceleration</a:t>
            </a:r>
            <a:r>
              <a:rPr lang="pt-BR" b="1" u="sng" dirty="0" smtClean="0"/>
              <a:t>:</a:t>
            </a:r>
            <a:endParaRPr lang="pt-BR" b="1" u="sng" dirty="0" smtClean="0"/>
          </a:p>
          <a:p>
            <a:pPr algn="just"/>
            <a:r>
              <a:rPr lang="pt-BR" b="1" dirty="0" smtClean="0"/>
              <a:t>	</a:t>
            </a:r>
          </a:p>
          <a:p>
            <a:pPr algn="just"/>
            <a:r>
              <a:rPr lang="pt-BR" b="1" dirty="0"/>
              <a:t>	</a:t>
            </a:r>
            <a:endParaRPr lang="pt-BR" b="1" dirty="0" smtClean="0"/>
          </a:p>
          <a:p>
            <a:pPr algn="just"/>
            <a:r>
              <a:rPr lang="pt-BR" dirty="0" smtClean="0"/>
              <a:t>	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supplying</a:t>
            </a:r>
            <a:r>
              <a:rPr lang="pt-BR" dirty="0" smtClean="0"/>
              <a:t> </a:t>
            </a:r>
            <a:r>
              <a:rPr lang="pt-BR" b="1" dirty="0" err="1" smtClean="0"/>
              <a:t>additional</a:t>
            </a:r>
            <a:r>
              <a:rPr lang="pt-BR" b="1" dirty="0" smtClean="0"/>
              <a:t> </a:t>
            </a:r>
            <a:r>
              <a:rPr lang="pt-BR" b="1" dirty="0" err="1" smtClean="0"/>
              <a:t>energy</a:t>
            </a:r>
            <a:r>
              <a:rPr lang="pt-BR" b="1" dirty="0" smtClean="0"/>
              <a:t> to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retarded</a:t>
            </a:r>
            <a:r>
              <a:rPr lang="pt-BR" b="1" dirty="0" smtClean="0"/>
              <a:t> </a:t>
            </a:r>
            <a:r>
              <a:rPr lang="pt-BR" b="1" dirty="0" err="1" smtClean="0"/>
              <a:t>fluid</a:t>
            </a:r>
            <a:r>
              <a:rPr lang="pt-BR" b="1" dirty="0" smtClean="0"/>
              <a:t> </a:t>
            </a:r>
            <a:r>
              <a:rPr lang="pt-BR" dirty="0" err="1" smtClean="0"/>
              <a:t>particles</a:t>
            </a:r>
            <a:r>
              <a:rPr lang="pt-BR" dirty="0" smtClean="0"/>
              <a:t> </a:t>
            </a:r>
            <a:r>
              <a:rPr lang="pt-BR" dirty="0" err="1" smtClean="0"/>
              <a:t>near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surface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thus</a:t>
            </a:r>
            <a:r>
              <a:rPr lang="pt-BR" dirty="0" smtClean="0"/>
              <a:t> </a:t>
            </a:r>
            <a:r>
              <a:rPr lang="pt-BR" dirty="0" err="1" smtClean="0"/>
              <a:t>modifying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velocity</a:t>
            </a:r>
            <a:r>
              <a:rPr lang="pt-BR" dirty="0" smtClean="0"/>
              <a:t> </a:t>
            </a:r>
            <a:r>
              <a:rPr lang="pt-BR" dirty="0" err="1" smtClean="0"/>
              <a:t>profile</a:t>
            </a:r>
            <a:r>
              <a:rPr lang="pt-BR" dirty="0" smtClean="0"/>
              <a:t>, it is </a:t>
            </a:r>
            <a:r>
              <a:rPr lang="pt-BR" dirty="0" err="1" smtClean="0"/>
              <a:t>possible</a:t>
            </a:r>
            <a:r>
              <a:rPr lang="pt-BR" dirty="0" smtClean="0"/>
              <a:t> to </a:t>
            </a:r>
            <a:r>
              <a:rPr lang="pt-BR" b="1" dirty="0" err="1" smtClean="0"/>
              <a:t>delay</a:t>
            </a:r>
            <a:r>
              <a:rPr lang="pt-BR" b="1" dirty="0" smtClean="0"/>
              <a:t> </a:t>
            </a:r>
            <a:r>
              <a:rPr lang="pt-BR" b="1" dirty="0" err="1" smtClean="0"/>
              <a:t>separation</a:t>
            </a:r>
            <a:r>
              <a:rPr lang="pt-BR" b="1" dirty="0" smtClean="0"/>
              <a:t> </a:t>
            </a:r>
            <a:r>
              <a:rPr lang="pt-BR" b="1" dirty="0" err="1" smtClean="0"/>
              <a:t>until</a:t>
            </a:r>
            <a:r>
              <a:rPr lang="pt-BR" b="1" dirty="0" smtClean="0"/>
              <a:t> </a:t>
            </a:r>
            <a:r>
              <a:rPr lang="pt-BR" b="1" dirty="0" err="1" smtClean="0"/>
              <a:t>larger</a:t>
            </a:r>
            <a:r>
              <a:rPr lang="pt-BR" b="1" dirty="0" smtClean="0"/>
              <a:t> </a:t>
            </a:r>
            <a:r>
              <a:rPr lang="pt-BR" b="1" dirty="0" err="1" smtClean="0"/>
              <a:t>angles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attack</a:t>
            </a:r>
            <a:r>
              <a:rPr lang="pt-BR" dirty="0" smtClean="0"/>
              <a:t>. </a:t>
            </a:r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achieved</a:t>
            </a:r>
            <a:r>
              <a:rPr lang="pt-BR" dirty="0" smtClean="0"/>
              <a:t> </a:t>
            </a:r>
            <a:r>
              <a:rPr lang="pt-BR" dirty="0" err="1" smtClean="0"/>
              <a:t>either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b="1" dirty="0" err="1" smtClean="0"/>
              <a:t>discharge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fluid</a:t>
            </a:r>
            <a:r>
              <a:rPr lang="pt-BR" b="1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within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airfoil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through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implementation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 </a:t>
            </a:r>
            <a:r>
              <a:rPr lang="pt-BR" b="1" dirty="0" err="1" smtClean="0"/>
              <a:t>slat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leading</a:t>
            </a:r>
            <a:r>
              <a:rPr lang="pt-BR" dirty="0" smtClean="0"/>
              <a:t> </a:t>
            </a:r>
            <a:r>
              <a:rPr lang="pt-BR" dirty="0" err="1" smtClean="0"/>
              <a:t>edge</a:t>
            </a:r>
            <a:r>
              <a:rPr lang="pt-BR" dirty="0" smtClean="0"/>
              <a:t>.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68</Words>
  <Application>Microsoft Office PowerPoint</Application>
  <PresentationFormat>Apresentação na tela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Matheus</dc:creator>
  <cp:lastModifiedBy>Matheus</cp:lastModifiedBy>
  <cp:revision>28</cp:revision>
  <dcterms:created xsi:type="dcterms:W3CDTF">2012-10-31T11:41:11Z</dcterms:created>
  <dcterms:modified xsi:type="dcterms:W3CDTF">2012-11-01T23:14:26Z</dcterms:modified>
</cp:coreProperties>
</file>