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9"/>
  </p:notesMasterIdLst>
  <p:sldIdLst>
    <p:sldId id="256" r:id="rId2"/>
    <p:sldId id="257" r:id="rId3"/>
    <p:sldId id="258" r:id="rId4"/>
    <p:sldId id="259" r:id="rId5"/>
    <p:sldId id="261" r:id="rId6"/>
    <p:sldId id="260"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C8D429-39A0-42EE-A58C-10B639AC3F5D}" type="datetimeFigureOut">
              <a:rPr lang="en-GB" smtClean="0"/>
              <a:t>07/11/2012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AEAF6D-C502-4D93-9569-5A14174510DA}" type="slidenum">
              <a:rPr lang="en-GB" smtClean="0"/>
              <a:t>‹#›</a:t>
            </a:fld>
            <a:endParaRPr lang="en-GB"/>
          </a:p>
        </p:txBody>
      </p:sp>
    </p:spTree>
    <p:extLst>
      <p:ext uri="{BB962C8B-B14F-4D97-AF65-F5344CB8AC3E}">
        <p14:creationId xmlns:p14="http://schemas.microsoft.com/office/powerpoint/2010/main" val="2961860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Previous Knudsen</a:t>
            </a:r>
            <a:r>
              <a:rPr lang="en-GB" baseline="0" dirty="0" smtClean="0"/>
              <a:t> pumps has to operate below atmospheric pressure to achieve free molecular flow. Now because of advancements in micromachining technologies the channel size can be made smaller and Knudsen pumps can operate at atmospheric pressure.</a:t>
            </a:r>
            <a:endParaRPr lang="en-GB" dirty="0"/>
          </a:p>
        </p:txBody>
      </p:sp>
      <p:sp>
        <p:nvSpPr>
          <p:cNvPr id="4" name="Slide Number Placeholder 3"/>
          <p:cNvSpPr>
            <a:spLocks noGrp="1"/>
          </p:cNvSpPr>
          <p:nvPr>
            <p:ph type="sldNum" sz="quarter" idx="10"/>
          </p:nvPr>
        </p:nvSpPr>
        <p:spPr/>
        <p:txBody>
          <a:bodyPr/>
          <a:lstStyle/>
          <a:p>
            <a:fld id="{C8AEAF6D-C502-4D93-9569-5A14174510DA}" type="slidenum">
              <a:rPr lang="en-GB" smtClean="0"/>
              <a:t>4</a:t>
            </a:fld>
            <a:endParaRPr lang="en-GB"/>
          </a:p>
        </p:txBody>
      </p:sp>
    </p:spTree>
    <p:extLst>
      <p:ext uri="{BB962C8B-B14F-4D97-AF65-F5344CB8AC3E}">
        <p14:creationId xmlns:p14="http://schemas.microsoft.com/office/powerpoint/2010/main" val="23681434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A17C6979-A772-4552-B182-33229E1701A6}" type="datetimeFigureOut">
              <a:rPr lang="en-GB" smtClean="0"/>
              <a:t>07/11/2012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379253-6FF5-4F1E-86FA-E66B020138DF}" type="slidenum">
              <a:rPr lang="en-GB" smtClean="0"/>
              <a:t>‹#›</a:t>
            </a:fld>
            <a:endParaRPr lang="en-GB"/>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C6979-A772-4552-B182-33229E1701A6}" type="datetimeFigureOut">
              <a:rPr lang="en-GB" smtClean="0"/>
              <a:t>07/11/2012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379253-6FF5-4F1E-86FA-E66B020138D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C6979-A772-4552-B182-33229E1701A6}" type="datetimeFigureOut">
              <a:rPr lang="en-GB" smtClean="0"/>
              <a:t>07/11/2012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379253-6FF5-4F1E-86FA-E66B020138DF}"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A17C6979-A772-4552-B182-33229E1701A6}" type="datetimeFigureOut">
              <a:rPr lang="en-GB" smtClean="0"/>
              <a:t>07/11/2012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379253-6FF5-4F1E-86FA-E66B020138DF}" type="slidenum">
              <a:rPr lang="en-GB" smtClean="0"/>
              <a:t>‹#›</a:t>
            </a:fld>
            <a:endParaRPr lang="en-GB"/>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7C6979-A772-4552-B182-33229E1701A6}" type="datetimeFigureOut">
              <a:rPr lang="en-GB" smtClean="0"/>
              <a:t>07/11/2012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379253-6FF5-4F1E-86FA-E66B020138DF}"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A17C6979-A772-4552-B182-33229E1701A6}" type="datetimeFigureOut">
              <a:rPr lang="en-GB" smtClean="0"/>
              <a:t>07/11/2012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379253-6FF5-4F1E-86FA-E66B020138DF}"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17C6979-A772-4552-B182-33229E1701A6}" type="datetimeFigureOut">
              <a:rPr lang="en-GB" smtClean="0"/>
              <a:t>07/11/2012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B379253-6FF5-4F1E-86FA-E66B020138DF}"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17C6979-A772-4552-B182-33229E1701A6}" type="datetimeFigureOut">
              <a:rPr lang="en-GB" smtClean="0"/>
              <a:t>07/11/2012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B379253-6FF5-4F1E-86FA-E66B020138DF}"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7C6979-A772-4552-B182-33229E1701A6}" type="datetimeFigureOut">
              <a:rPr lang="en-GB" smtClean="0"/>
              <a:t>07/11/2012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B379253-6FF5-4F1E-86FA-E66B020138D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7C6979-A772-4552-B182-33229E1701A6}" type="datetimeFigureOut">
              <a:rPr lang="en-GB" smtClean="0"/>
              <a:t>07/11/2012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379253-6FF5-4F1E-86FA-E66B020138DF}"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7C6979-A772-4552-B182-33229E1701A6}" type="datetimeFigureOut">
              <a:rPr lang="en-GB" smtClean="0"/>
              <a:t>07/11/2012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379253-6FF5-4F1E-86FA-E66B020138DF}"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A17C6979-A772-4552-B182-33229E1701A6}" type="datetimeFigureOut">
              <a:rPr lang="en-GB" smtClean="0"/>
              <a:t>07/11/2012</a:t>
            </a:fld>
            <a:endParaRPr lang="en-GB"/>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GB"/>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AB379253-6FF5-4F1E-86FA-E66B020138DF}"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Knudsen Pump</a:t>
            </a:r>
            <a:endParaRPr lang="en-GB" dirty="0"/>
          </a:p>
        </p:txBody>
      </p:sp>
    </p:spTree>
    <p:extLst>
      <p:ext uri="{BB962C8B-B14F-4D97-AF65-F5344CB8AC3E}">
        <p14:creationId xmlns:p14="http://schemas.microsoft.com/office/powerpoint/2010/main" val="36234512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What is it?</a:t>
            </a:r>
            <a:endParaRPr lang="en-GB" dirty="0"/>
          </a:p>
        </p:txBody>
      </p:sp>
      <p:sp>
        <p:nvSpPr>
          <p:cNvPr id="3" name="Content Placeholder 2"/>
          <p:cNvSpPr>
            <a:spLocks noGrp="1"/>
          </p:cNvSpPr>
          <p:nvPr>
            <p:ph sz="quarter" idx="13"/>
          </p:nvPr>
        </p:nvSpPr>
        <p:spPr/>
        <p:txBody>
          <a:bodyPr>
            <a:normAutofit/>
          </a:bodyPr>
          <a:lstStyle/>
          <a:p>
            <a:r>
              <a:rPr lang="en-GB" sz="2400" dirty="0" smtClean="0"/>
              <a:t>Vacuum pump</a:t>
            </a:r>
          </a:p>
          <a:p>
            <a:r>
              <a:rPr lang="en-GB" sz="2400" dirty="0" smtClean="0"/>
              <a:t>Principal of thermal transpiration</a:t>
            </a:r>
          </a:p>
          <a:p>
            <a:pPr lvl="1"/>
            <a:r>
              <a:rPr lang="en-GB" sz="2400" dirty="0"/>
              <a:t> </a:t>
            </a:r>
            <a:r>
              <a:rPr lang="en-GB" sz="2400" dirty="0" smtClean="0"/>
              <a:t>temperature gradient causing the gas molecules to move from one side of the tube to the other</a:t>
            </a:r>
          </a:p>
          <a:p>
            <a:pPr lvl="1"/>
            <a:r>
              <a:rPr lang="en-GB" sz="2400" dirty="0"/>
              <a:t> </a:t>
            </a:r>
            <a:r>
              <a:rPr lang="en-GB" sz="2400" dirty="0" smtClean="0"/>
              <a:t>cold to hot</a:t>
            </a:r>
            <a:endParaRPr lang="en-GB" sz="2400" dirty="0"/>
          </a:p>
          <a:p>
            <a:r>
              <a:rPr lang="en-GB" sz="2400" dirty="0" smtClean="0"/>
              <a:t>Can be used to create high pressure (compressors) or low pressure (vacuum pump)</a:t>
            </a:r>
          </a:p>
          <a:p>
            <a:pPr marL="457200" lvl="1" indent="0">
              <a:buNone/>
            </a:pPr>
            <a:endParaRPr lang="en-GB" dirty="0" smtClean="0"/>
          </a:p>
        </p:txBody>
      </p:sp>
    </p:spTree>
    <p:extLst>
      <p:ext uri="{BB962C8B-B14F-4D97-AF65-F5344CB8AC3E}">
        <p14:creationId xmlns:p14="http://schemas.microsoft.com/office/powerpoint/2010/main" val="35367778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dirty="0" smtClean="0"/>
              <a:t>Benefits of Knudsen Pumps</a:t>
            </a:r>
            <a:endParaRPr lang="en-GB" dirty="0"/>
          </a:p>
        </p:txBody>
      </p:sp>
      <p:sp>
        <p:nvSpPr>
          <p:cNvPr id="3" name="Content Placeholder 2"/>
          <p:cNvSpPr>
            <a:spLocks noGrp="1"/>
          </p:cNvSpPr>
          <p:nvPr>
            <p:ph sz="quarter" idx="13"/>
          </p:nvPr>
        </p:nvSpPr>
        <p:spPr/>
        <p:txBody>
          <a:bodyPr>
            <a:normAutofit/>
          </a:bodyPr>
          <a:lstStyle/>
          <a:p>
            <a:r>
              <a:rPr lang="en-GB" sz="2400" dirty="0" smtClean="0"/>
              <a:t>No moving parts</a:t>
            </a:r>
          </a:p>
          <a:p>
            <a:r>
              <a:rPr lang="en-GB" sz="2400" dirty="0" smtClean="0"/>
              <a:t>High reliability </a:t>
            </a:r>
          </a:p>
          <a:p>
            <a:r>
              <a:rPr lang="en-GB" sz="2400" dirty="0" smtClean="0"/>
              <a:t>Can efficiently pump light gases; </a:t>
            </a:r>
            <a:r>
              <a:rPr lang="en-GB" sz="2400" dirty="0" err="1" smtClean="0"/>
              <a:t>e.g</a:t>
            </a:r>
            <a:r>
              <a:rPr lang="en-GB" sz="2400" dirty="0" smtClean="0"/>
              <a:t> Helium and Hydrogen</a:t>
            </a:r>
            <a:endParaRPr lang="en-GB" sz="2400" dirty="0"/>
          </a:p>
        </p:txBody>
      </p:sp>
    </p:spTree>
    <p:extLst>
      <p:ext uri="{BB962C8B-B14F-4D97-AF65-F5344CB8AC3E}">
        <p14:creationId xmlns:p14="http://schemas.microsoft.com/office/powerpoint/2010/main" val="15447040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dirty="0" smtClean="0"/>
              <a:t>Knudsen Pump Example</a:t>
            </a:r>
            <a:endParaRPr lang="en-GB" dirty="0"/>
          </a:p>
        </p:txBody>
      </p:sp>
      <p:sp>
        <p:nvSpPr>
          <p:cNvPr id="3" name="Content Placeholder 2"/>
          <p:cNvSpPr>
            <a:spLocks noGrp="1"/>
          </p:cNvSpPr>
          <p:nvPr>
            <p:ph sz="quarter" idx="13"/>
          </p:nvPr>
        </p:nvSpPr>
        <p:spPr/>
        <p:txBody>
          <a:bodyPr>
            <a:normAutofit/>
          </a:bodyPr>
          <a:lstStyle/>
          <a:p>
            <a:r>
              <a:rPr lang="en-GB" sz="2400" dirty="0" smtClean="0"/>
              <a:t>Size only 1.5mm x 2mm</a:t>
            </a:r>
          </a:p>
          <a:p>
            <a:r>
              <a:rPr lang="en-GB" sz="2400" dirty="0" smtClean="0"/>
              <a:t>One of the few Knudsen Pumps capable of operating at atmospheric pressure</a:t>
            </a:r>
          </a:p>
          <a:p>
            <a:r>
              <a:rPr lang="en-GB" sz="2400" dirty="0" smtClean="0"/>
              <a:t>Generates a pressure of 0.46atm (</a:t>
            </a:r>
            <a:r>
              <a:rPr lang="en-GB" sz="2400" dirty="0" err="1" smtClean="0"/>
              <a:t>approx</a:t>
            </a:r>
            <a:r>
              <a:rPr lang="en-GB" sz="2400" dirty="0" smtClean="0"/>
              <a:t> 47,000Pa)</a:t>
            </a:r>
          </a:p>
          <a:p>
            <a:r>
              <a:rPr lang="en-GB" sz="2400" dirty="0" smtClean="0"/>
              <a:t>Max operating pressure is determined by the hydraulic diameter of the narrow channels</a:t>
            </a:r>
          </a:p>
          <a:p>
            <a:pPr lvl="1"/>
            <a:r>
              <a:rPr lang="en-GB" sz="2400" dirty="0" smtClean="0"/>
              <a:t>Smaller channel diameter = higher operating pressure</a:t>
            </a:r>
          </a:p>
          <a:p>
            <a:r>
              <a:rPr lang="en-GB" sz="2400" dirty="0" smtClean="0"/>
              <a:t>80mW of input power</a:t>
            </a:r>
            <a:endParaRPr lang="en-GB" sz="2400" dirty="0"/>
          </a:p>
        </p:txBody>
      </p:sp>
    </p:spTree>
    <p:extLst>
      <p:ext uri="{BB962C8B-B14F-4D97-AF65-F5344CB8AC3E}">
        <p14:creationId xmlns:p14="http://schemas.microsoft.com/office/powerpoint/2010/main" val="37704848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dirty="0" smtClean="0"/>
              <a:t>Uses: Pneumatic Actuation</a:t>
            </a:r>
            <a:endParaRPr lang="en-GB" dirty="0"/>
          </a:p>
        </p:txBody>
      </p:sp>
      <p:sp>
        <p:nvSpPr>
          <p:cNvPr id="3" name="Content Placeholder 2"/>
          <p:cNvSpPr>
            <a:spLocks noGrp="1"/>
          </p:cNvSpPr>
          <p:nvPr>
            <p:ph sz="quarter" idx="13"/>
          </p:nvPr>
        </p:nvSpPr>
        <p:spPr/>
        <p:txBody>
          <a:bodyPr/>
          <a:lstStyle/>
          <a:p>
            <a:r>
              <a:rPr lang="en-GB" sz="2400" dirty="0" smtClean="0"/>
              <a:t>How it works</a:t>
            </a:r>
          </a:p>
          <a:p>
            <a:pPr lvl="1"/>
            <a:r>
              <a:rPr lang="en-GB" sz="2400" dirty="0" smtClean="0"/>
              <a:t>Compressed air enters an opening in a cylinder and pushes against the interior and the piston</a:t>
            </a:r>
          </a:p>
          <a:p>
            <a:pPr lvl="1"/>
            <a:r>
              <a:rPr lang="en-GB" sz="2400" dirty="0" smtClean="0"/>
              <a:t>When the force is increased enough the piston drops and the force accelerates the load, converting pneumatic to linear mechanical power</a:t>
            </a:r>
          </a:p>
          <a:p>
            <a:pPr lvl="1"/>
            <a:endParaRPr lang="en-GB" dirty="0"/>
          </a:p>
        </p:txBody>
      </p:sp>
    </p:spTree>
    <p:extLst>
      <p:ext uri="{BB962C8B-B14F-4D97-AF65-F5344CB8AC3E}">
        <p14:creationId xmlns:p14="http://schemas.microsoft.com/office/powerpoint/2010/main" val="38634159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dirty="0" smtClean="0"/>
              <a:t>Benefits of Pneumatic Actuation</a:t>
            </a:r>
            <a:endParaRPr lang="en-GB" dirty="0"/>
          </a:p>
        </p:txBody>
      </p:sp>
      <p:sp>
        <p:nvSpPr>
          <p:cNvPr id="3" name="Content Placeholder 2"/>
          <p:cNvSpPr>
            <a:spLocks noGrp="1"/>
          </p:cNvSpPr>
          <p:nvPr>
            <p:ph sz="quarter" idx="13"/>
          </p:nvPr>
        </p:nvSpPr>
        <p:spPr/>
        <p:txBody>
          <a:bodyPr>
            <a:normAutofit/>
          </a:bodyPr>
          <a:lstStyle/>
          <a:p>
            <a:r>
              <a:rPr lang="en-GB" sz="2400" dirty="0" smtClean="0"/>
              <a:t>Provide clean, quiet motion</a:t>
            </a:r>
          </a:p>
          <a:p>
            <a:r>
              <a:rPr lang="en-GB" sz="2400" dirty="0" smtClean="0"/>
              <a:t>Less waste heat and electromagnetic interference than electric counterparts</a:t>
            </a:r>
          </a:p>
          <a:p>
            <a:r>
              <a:rPr lang="en-GB" sz="2400" dirty="0" smtClean="0"/>
              <a:t>Good for applications that involve fast repetitive moves, heavy loads or smooth motion profiles</a:t>
            </a:r>
          </a:p>
          <a:p>
            <a:r>
              <a:rPr lang="en-GB" sz="2400" dirty="0" smtClean="0"/>
              <a:t>Safe for hazardous environments where electric sparks must be avoided</a:t>
            </a:r>
            <a:endParaRPr lang="en-GB" sz="2400" dirty="0"/>
          </a:p>
        </p:txBody>
      </p:sp>
    </p:spTree>
    <p:extLst>
      <p:ext uri="{BB962C8B-B14F-4D97-AF65-F5344CB8AC3E}">
        <p14:creationId xmlns:p14="http://schemas.microsoft.com/office/powerpoint/2010/main" val="23333783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Still to do</a:t>
            </a:r>
            <a:endParaRPr lang="en-GB" dirty="0"/>
          </a:p>
        </p:txBody>
      </p:sp>
      <p:sp>
        <p:nvSpPr>
          <p:cNvPr id="3" name="Content Placeholder 2"/>
          <p:cNvSpPr>
            <a:spLocks noGrp="1"/>
          </p:cNvSpPr>
          <p:nvPr>
            <p:ph sz="quarter" idx="13"/>
          </p:nvPr>
        </p:nvSpPr>
        <p:spPr/>
        <p:txBody>
          <a:bodyPr>
            <a:normAutofit/>
          </a:bodyPr>
          <a:lstStyle/>
          <a:p>
            <a:r>
              <a:rPr lang="en-GB" sz="2400" dirty="0" smtClean="0"/>
              <a:t>Work out what application on aircraft a Knudsen pump could be applied</a:t>
            </a:r>
          </a:p>
          <a:p>
            <a:r>
              <a:rPr lang="en-GB" sz="2400" dirty="0" smtClean="0"/>
              <a:t>Determine the design of the pump for that application</a:t>
            </a:r>
          </a:p>
          <a:p>
            <a:r>
              <a:rPr lang="en-GB" sz="2400" dirty="0" smtClean="0"/>
              <a:t>Test through simulation</a:t>
            </a:r>
          </a:p>
        </p:txBody>
      </p:sp>
    </p:spTree>
    <p:extLst>
      <p:ext uri="{BB962C8B-B14F-4D97-AF65-F5344CB8AC3E}">
        <p14:creationId xmlns:p14="http://schemas.microsoft.com/office/powerpoint/2010/main" val="3998285745"/>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194</TotalTime>
  <Words>277</Words>
  <Application>Microsoft Office PowerPoint</Application>
  <PresentationFormat>On-screen Show (4:3)</PresentationFormat>
  <Paragraphs>33</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Horizon</vt:lpstr>
      <vt:lpstr>Knudsen Pump</vt:lpstr>
      <vt:lpstr>What is it?</vt:lpstr>
      <vt:lpstr>Benefits of Knudsen Pumps</vt:lpstr>
      <vt:lpstr>Knudsen Pump Example</vt:lpstr>
      <vt:lpstr>Uses: Pneumatic Actuation</vt:lpstr>
      <vt:lpstr>Benefits of Pneumatic Actuation</vt:lpstr>
      <vt:lpstr>Still to 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Knudsen Pump</dc:title>
  <dc:creator>Strathclyde Standard Desktop</dc:creator>
  <cp:lastModifiedBy>Strathclyde Standard Desktop</cp:lastModifiedBy>
  <cp:revision>11</cp:revision>
  <dcterms:created xsi:type="dcterms:W3CDTF">2012-11-07T14:14:49Z</dcterms:created>
  <dcterms:modified xsi:type="dcterms:W3CDTF">2012-11-07T17:29:16Z</dcterms:modified>
</cp:coreProperties>
</file>