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1" autoAdjust="0"/>
    <p:restoredTop sz="94660"/>
  </p:normalViewPr>
  <p:slideViewPr>
    <p:cSldViewPr>
      <p:cViewPr>
        <p:scale>
          <a:sx n="60" d="100"/>
          <a:sy n="60" d="100"/>
        </p:scale>
        <p:origin x="-51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9D36E-6B10-45BB-997A-22924E8FB069}" type="datetimeFigureOut">
              <a:rPr lang="en-GB" smtClean="0"/>
              <a:t>08/11/2012</a:t>
            </a:fld>
            <a:endParaRPr lang="en-GB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B211B-E6FF-4E4E-963D-D773910356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CCBF8-D140-4851-B189-E8C44A2FBB2F}" type="datetimeFigureOut">
              <a:rPr lang="en-US" smtClean="0"/>
              <a:pPr/>
              <a:t>11/8/2012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0159-AF43-40B9-8DA5-A57532B3C53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92559"/>
            <a:ext cx="3071834" cy="195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142852"/>
            <a:ext cx="3265735" cy="1785950"/>
          </a:xfrm>
          <a:prstGeom prst="rect">
            <a:avLst/>
          </a:prstGeom>
          <a:noFill/>
          <a:ln w="19050"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428596" y="2382276"/>
            <a:ext cx="84296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u="sng" dirty="0" err="1" smtClean="0"/>
              <a:t>Shortlist</a:t>
            </a:r>
            <a:r>
              <a:rPr lang="pt-BR" sz="1600" b="1" u="sng" dirty="0" smtClean="0"/>
              <a:t> for </a:t>
            </a:r>
            <a:r>
              <a:rPr lang="pt-BR" sz="1600" b="1" u="sng" dirty="0" err="1" smtClean="0"/>
              <a:t>the</a:t>
            </a:r>
            <a:r>
              <a:rPr lang="pt-BR" sz="1600" b="1" u="sng" dirty="0" smtClean="0"/>
              <a:t> FYI:</a:t>
            </a:r>
          </a:p>
          <a:p>
            <a:endParaRPr lang="pt-BR" sz="1600" b="1" u="sng" dirty="0" smtClean="0"/>
          </a:p>
          <a:p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err="1" smtClean="0"/>
              <a:t>Air</a:t>
            </a:r>
            <a:r>
              <a:rPr lang="pt-BR" sz="1600" dirty="0" smtClean="0"/>
              <a:t> </a:t>
            </a:r>
            <a:r>
              <a:rPr lang="pt-BR" sz="1600" dirty="0" err="1" smtClean="0"/>
              <a:t>Conditioning</a:t>
            </a:r>
            <a:r>
              <a:rPr lang="pt-BR" sz="16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err="1" smtClean="0"/>
              <a:t>Boundary</a:t>
            </a:r>
            <a:r>
              <a:rPr lang="pt-BR" sz="1600" dirty="0" smtClean="0"/>
              <a:t> </a:t>
            </a:r>
            <a:r>
              <a:rPr lang="pt-BR" sz="1600" dirty="0" err="1" smtClean="0"/>
              <a:t>Layer</a:t>
            </a:r>
            <a:r>
              <a:rPr lang="pt-BR" sz="1600" dirty="0" smtClean="0"/>
              <a:t> </a:t>
            </a:r>
            <a:r>
              <a:rPr lang="pt-BR" sz="1600" dirty="0" err="1" smtClean="0"/>
              <a:t>Control</a:t>
            </a:r>
            <a:r>
              <a:rPr lang="pt-BR" sz="16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pt-BR" sz="1600" b="1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err="1" smtClean="0"/>
              <a:t>Kinetic</a:t>
            </a:r>
            <a:r>
              <a:rPr lang="pt-BR" sz="1600" dirty="0" smtClean="0"/>
              <a:t> </a:t>
            </a:r>
            <a:r>
              <a:rPr lang="pt-BR" sz="1600" dirty="0" err="1" smtClean="0"/>
              <a:t>Pumps</a:t>
            </a:r>
            <a:r>
              <a:rPr lang="pt-BR" sz="16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b="1" dirty="0" err="1" smtClean="0">
                <a:solidFill>
                  <a:srgbClr val="FF0000"/>
                </a:solidFill>
              </a:rPr>
              <a:t>Riblets</a:t>
            </a:r>
            <a:r>
              <a:rPr lang="pt-BR" sz="1600" b="1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pt-BR" sz="1600" dirty="0" smtClean="0"/>
          </a:p>
          <a:p>
            <a:pPr>
              <a:buFont typeface="Arial" pitchFamily="34" charset="0"/>
              <a:buChar char="•"/>
            </a:pPr>
            <a:r>
              <a:rPr lang="pt-BR" sz="1600" dirty="0" smtClean="0"/>
              <a:t>Turnaround Time.</a:t>
            </a:r>
            <a:endParaRPr lang="en-GB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429256" y="4335386"/>
            <a:ext cx="3500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u="sng" dirty="0" err="1" smtClean="0"/>
              <a:t>Group</a:t>
            </a:r>
            <a:r>
              <a:rPr lang="pt-BR" b="1" u="sng" dirty="0" smtClean="0"/>
              <a:t> L:</a:t>
            </a:r>
          </a:p>
          <a:p>
            <a:pPr algn="r"/>
            <a:r>
              <a:rPr lang="pt-BR" dirty="0" err="1" smtClean="0"/>
              <a:t>Adnan</a:t>
            </a:r>
            <a:r>
              <a:rPr lang="pt-BR" dirty="0" smtClean="0"/>
              <a:t> </a:t>
            </a:r>
            <a:r>
              <a:rPr lang="pt-BR" dirty="0" err="1" smtClean="0"/>
              <a:t>Mahmood</a:t>
            </a:r>
            <a:endParaRPr lang="pt-BR" dirty="0" smtClean="0"/>
          </a:p>
          <a:p>
            <a:pPr algn="r"/>
            <a:r>
              <a:rPr lang="pt-BR" dirty="0" smtClean="0"/>
              <a:t>David </a:t>
            </a:r>
            <a:r>
              <a:rPr lang="pt-BR" dirty="0" err="1" smtClean="0"/>
              <a:t>Dunsmore</a:t>
            </a:r>
            <a:endParaRPr lang="pt-BR" dirty="0" smtClean="0"/>
          </a:p>
          <a:p>
            <a:pPr algn="r"/>
            <a:r>
              <a:rPr lang="pt-BR" dirty="0" smtClean="0"/>
              <a:t>Jonathan </a:t>
            </a:r>
            <a:r>
              <a:rPr lang="pt-BR" dirty="0" err="1" smtClean="0"/>
              <a:t>Strachan</a:t>
            </a:r>
            <a:endParaRPr lang="pt-BR" dirty="0" smtClean="0"/>
          </a:p>
          <a:p>
            <a:pPr algn="r"/>
            <a:r>
              <a:rPr lang="pt-BR" dirty="0" smtClean="0"/>
              <a:t>Matheus </a:t>
            </a:r>
            <a:r>
              <a:rPr lang="pt-BR" dirty="0" err="1" smtClean="0"/>
              <a:t>Moschetta</a:t>
            </a:r>
            <a:endParaRPr lang="pt-BR" dirty="0" smtClean="0"/>
          </a:p>
          <a:p>
            <a:pPr algn="r"/>
            <a:r>
              <a:rPr lang="pt-BR" dirty="0" smtClean="0"/>
              <a:t>Robert Adam</a:t>
            </a:r>
          </a:p>
          <a:p>
            <a:pPr algn="r"/>
            <a:endParaRPr lang="pt-BR" dirty="0" smtClean="0"/>
          </a:p>
          <a:p>
            <a:pPr algn="r"/>
            <a:r>
              <a:rPr lang="pt-BR" b="1" u="sng" dirty="0" smtClean="0"/>
              <a:t>Supervisor:</a:t>
            </a:r>
            <a:r>
              <a:rPr lang="pt-BR" b="1" dirty="0" smtClean="0"/>
              <a:t> </a:t>
            </a:r>
            <a:r>
              <a:rPr lang="pt-BR" dirty="0" err="1" smtClean="0"/>
              <a:t>Dr</a:t>
            </a:r>
            <a:r>
              <a:rPr lang="pt-BR" dirty="0" smtClean="0"/>
              <a:t> Matthew </a:t>
            </a:r>
            <a:r>
              <a:rPr lang="pt-BR" dirty="0" err="1" smtClean="0"/>
              <a:t>Stickland</a:t>
            </a:r>
            <a:endParaRPr lang="en-GB" dirty="0"/>
          </a:p>
        </p:txBody>
      </p:sp>
      <p:pic>
        <p:nvPicPr>
          <p:cNvPr id="2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0129" y="285727"/>
            <a:ext cx="2002003" cy="1834705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3823116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Material Level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While the mathematics required both to model and analyse this topic has not been covered by a graduate level engineer, the material does exist and should be easy to locate.</a:t>
            </a:r>
          </a:p>
          <a:p>
            <a:endParaRPr lang="en-GB" sz="2400" dirty="0"/>
          </a:p>
          <a:p>
            <a:r>
              <a:rPr lang="en-GB" sz="2400" dirty="0" smtClean="0"/>
              <a:t>If </a:t>
            </a:r>
            <a:r>
              <a:rPr lang="en-GB" sz="2400" dirty="0" err="1" smtClean="0"/>
              <a:t>riblets</a:t>
            </a:r>
            <a:r>
              <a:rPr lang="en-GB" sz="2400" dirty="0" smtClean="0"/>
              <a:t> were not the focus of the project, rather part of a broader drag reduction strategy, it may be possible to model them using a surface roughness factor (having validated the technique).</a:t>
            </a:r>
          </a:p>
        </p:txBody>
      </p:sp>
    </p:spTree>
    <p:extLst>
      <p:ext uri="{BB962C8B-B14F-4D97-AF65-F5344CB8AC3E}">
        <p14:creationId xmlns:p14="http://schemas.microsoft.com/office/powerpoint/2010/main" val="15989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Scoring in pre-decided categories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 numCol="2"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Originality - /10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Complexity </a:t>
            </a:r>
            <a:r>
              <a:rPr lang="en-GB" sz="2400" dirty="0"/>
              <a:t>- /10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Group Knowledge</a:t>
            </a:r>
            <a:r>
              <a:rPr lang="en-GB" sz="2400" dirty="0"/>
              <a:t> - /10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Supervisor Knowledge</a:t>
            </a:r>
            <a:r>
              <a:rPr lang="en-GB" sz="2400" dirty="0"/>
              <a:t> - /10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Economical Benefit</a:t>
            </a:r>
            <a:r>
              <a:rPr lang="en-GB" sz="2400" dirty="0"/>
              <a:t> - /10</a:t>
            </a:r>
          </a:p>
          <a:p>
            <a:pPr marL="0" indent="0">
              <a:buNone/>
            </a:pPr>
            <a:r>
              <a:rPr lang="en-GB" sz="2400" dirty="0" smtClean="0"/>
              <a:t>Environmental Benefit</a:t>
            </a:r>
            <a:r>
              <a:rPr lang="en-GB" sz="2400" dirty="0"/>
              <a:t> - /10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Desirability </a:t>
            </a:r>
            <a:r>
              <a:rPr lang="en-GB" sz="2400" dirty="0"/>
              <a:t>- /10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Experimental Potential</a:t>
            </a:r>
            <a:r>
              <a:rPr lang="en-GB" sz="2400" dirty="0"/>
              <a:t> - /10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Project Cost</a:t>
            </a:r>
            <a:r>
              <a:rPr lang="en-GB" sz="2400" dirty="0"/>
              <a:t> - /10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Industrial Cost</a:t>
            </a:r>
            <a:r>
              <a:rPr lang="en-GB" sz="2400" dirty="0"/>
              <a:t> - /</a:t>
            </a:r>
            <a:r>
              <a:rPr lang="en-GB" sz="2400" dirty="0" smtClean="0"/>
              <a:t>10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89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Skin Friction Drag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In commercial transport aircraft, this accounts for 40-50% of total drag under cruise conditions.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Options to reduce it are as follows:</a:t>
            </a:r>
          </a:p>
          <a:p>
            <a:r>
              <a:rPr lang="en-GB" sz="2400" dirty="0" smtClean="0"/>
              <a:t>Delay boundary layer transition</a:t>
            </a:r>
          </a:p>
          <a:p>
            <a:r>
              <a:rPr lang="en-GB" sz="2400" dirty="0" smtClean="0"/>
              <a:t>Modify turbulent structure of boundary layer.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Introduction to </a:t>
            </a:r>
            <a:r>
              <a:rPr lang="en-GB" sz="3200" b="1" dirty="0" err="1" smtClean="0"/>
              <a:t>Riblets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Essentially micro-grooved surfaces in the free stream direction for the purpose of drag reduction.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7" t="32692" r="43790" b="52565"/>
          <a:stretch/>
        </p:blipFill>
        <p:spPr bwMode="auto">
          <a:xfrm>
            <a:off x="1909955" y="3933056"/>
            <a:ext cx="4320480" cy="155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8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Prior Studies/Application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Studied extensively by NASA (USA) and ONERA (France).</a:t>
            </a:r>
          </a:p>
          <a:p>
            <a:endParaRPr lang="en-GB" sz="2400" dirty="0" smtClean="0"/>
          </a:p>
          <a:p>
            <a:r>
              <a:rPr lang="en-GB" sz="2400" dirty="0" smtClean="0"/>
              <a:t>Lots of prior work using symmetric v-grooves.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Many flight tests have taken place.</a:t>
            </a:r>
          </a:p>
          <a:p>
            <a:endParaRPr lang="en-GB" sz="2400" dirty="0"/>
          </a:p>
          <a:p>
            <a:r>
              <a:rPr lang="en-GB" sz="2400" dirty="0" smtClean="0"/>
              <a:t>However, there is a lack of literature regarding numerical simulation of </a:t>
            </a:r>
            <a:r>
              <a:rPr lang="en-GB" sz="2400" dirty="0" err="1" smtClean="0"/>
              <a:t>riblets</a:t>
            </a:r>
            <a:r>
              <a:rPr lang="en-GB" sz="2400" dirty="0" smtClean="0"/>
              <a:t> in high pressure gradients, or with complex configurations.</a:t>
            </a:r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9760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Prior Studies/Application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Most tests used </a:t>
            </a:r>
            <a:r>
              <a:rPr lang="en-GB" sz="2400" dirty="0" err="1" smtClean="0"/>
              <a:t>riblets</a:t>
            </a:r>
            <a:r>
              <a:rPr lang="en-GB" sz="2400" dirty="0" smtClean="0"/>
              <a:t> manufactured by 3M company.</a:t>
            </a:r>
          </a:p>
          <a:p>
            <a:endParaRPr lang="en-GB" sz="2400" dirty="0"/>
          </a:p>
          <a:p>
            <a:r>
              <a:rPr lang="en-GB" sz="2400" dirty="0" smtClean="0"/>
              <a:t>Establish the fairly consistent effectiveness of </a:t>
            </a:r>
            <a:r>
              <a:rPr lang="en-GB" sz="2400" dirty="0" err="1" smtClean="0"/>
              <a:t>riblets</a:t>
            </a:r>
            <a:r>
              <a:rPr lang="en-GB" sz="2400" dirty="0" smtClean="0"/>
              <a:t> from low speeds though to moderate supersonic speeds.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Up to 5-8% on 2D, low incidence </a:t>
            </a:r>
            <a:r>
              <a:rPr lang="en-GB" sz="2400" dirty="0" err="1" smtClean="0"/>
              <a:t>airfoils</a:t>
            </a:r>
            <a:r>
              <a:rPr lang="en-GB" sz="2400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67" t="16601" r="21482" b="47629"/>
          <a:stretch/>
        </p:blipFill>
        <p:spPr bwMode="auto">
          <a:xfrm>
            <a:off x="5947281" y="4221088"/>
            <a:ext cx="2210095" cy="225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8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Experimental Measurement of Drag Reduction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In previous literature, three approaches have been used to measure this, namely:</a:t>
            </a:r>
          </a:p>
          <a:p>
            <a:r>
              <a:rPr lang="en-GB" sz="2400" dirty="0" smtClean="0"/>
              <a:t>Direct measurement of the wall </a:t>
            </a:r>
            <a:r>
              <a:rPr lang="en-GB" sz="2400" dirty="0"/>
              <a:t>shear stress using a skin friction </a:t>
            </a:r>
            <a:r>
              <a:rPr lang="en-GB" sz="2400" dirty="0" smtClean="0"/>
              <a:t>balance.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use of </a:t>
            </a:r>
            <a:r>
              <a:rPr lang="en-GB" sz="2400" dirty="0" smtClean="0"/>
              <a:t>a 2D </a:t>
            </a:r>
            <a:r>
              <a:rPr lang="en-GB" sz="2400" dirty="0"/>
              <a:t>boundary layer momentum integral </a:t>
            </a:r>
            <a:r>
              <a:rPr lang="en-GB" sz="2400" dirty="0" smtClean="0"/>
              <a:t>technique.</a:t>
            </a:r>
          </a:p>
          <a:p>
            <a:r>
              <a:rPr lang="en-GB" sz="2400" dirty="0" smtClean="0"/>
              <a:t>The use of an internal strain gauge balance.</a:t>
            </a:r>
          </a:p>
        </p:txBody>
      </p:sp>
    </p:spTree>
    <p:extLst>
      <p:ext uri="{BB962C8B-B14F-4D97-AF65-F5344CB8AC3E}">
        <p14:creationId xmlns:p14="http://schemas.microsoft.com/office/powerpoint/2010/main" val="381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Industrial Cost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Industrial cost is difficult to ascertain, but 3M have directly collaborated with companies such as BMW, so more information could be gained.</a:t>
            </a:r>
          </a:p>
          <a:p>
            <a:endParaRPr lang="en-GB" sz="2400" dirty="0"/>
          </a:p>
          <a:p>
            <a:r>
              <a:rPr lang="en-GB" sz="2400" dirty="0" smtClean="0"/>
              <a:t>Due to recent ‘excitement’ over </a:t>
            </a:r>
            <a:r>
              <a:rPr lang="en-GB" sz="2400" dirty="0" err="1" smtClean="0"/>
              <a:t>riblets</a:t>
            </a:r>
            <a:r>
              <a:rPr lang="en-GB" sz="2400" dirty="0" smtClean="0"/>
              <a:t>, probably not cheap.</a:t>
            </a:r>
          </a:p>
          <a:p>
            <a:endParaRPr lang="en-GB" sz="2400" dirty="0"/>
          </a:p>
          <a:p>
            <a:r>
              <a:rPr lang="en-GB" sz="2400" dirty="0" smtClean="0"/>
              <a:t>However, </a:t>
            </a:r>
            <a:r>
              <a:rPr lang="en-GB" sz="2400" dirty="0" err="1" smtClean="0"/>
              <a:t>riblet</a:t>
            </a:r>
            <a:r>
              <a:rPr lang="en-GB" sz="2400" dirty="0" smtClean="0"/>
              <a:t> benefits can be obtained from </a:t>
            </a:r>
            <a:r>
              <a:rPr lang="en-GB" sz="2400" dirty="0" err="1" smtClean="0"/>
              <a:t>riblet</a:t>
            </a:r>
            <a:r>
              <a:rPr lang="en-GB" sz="2400" dirty="0" smtClean="0"/>
              <a:t> ‘film’, so re-design of aircraft unnecessary.</a:t>
            </a:r>
          </a:p>
        </p:txBody>
      </p:sp>
    </p:spTree>
    <p:extLst>
      <p:ext uri="{BB962C8B-B14F-4D97-AF65-F5344CB8AC3E}">
        <p14:creationId xmlns:p14="http://schemas.microsoft.com/office/powerpoint/2010/main" val="381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Project Cost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If we can perform extensive numerical simulation (CFD), cost will remain quite low.</a:t>
            </a:r>
          </a:p>
          <a:p>
            <a:endParaRPr lang="en-GB" sz="2400" dirty="0"/>
          </a:p>
          <a:p>
            <a:r>
              <a:rPr lang="en-GB" sz="2400" dirty="0" smtClean="0"/>
              <a:t>It is possible that 3M (or similar) will send us samples in order to perform a project, especially if they know Airbus is involved.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</p:txBody>
      </p:sp>
      <p:pic>
        <p:nvPicPr>
          <p:cNvPr id="4098" name="Picture 2" descr="http://4.bp.blogspot.com/_6gLSNLG96mw/S4oyf8qwgxI/AAAAAAAACo0/tniWFBR3Eng/s400/Mediawebserv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5229200"/>
            <a:ext cx="114300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596" y="142853"/>
            <a:ext cx="1687560" cy="107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http://www.airbus-fyi.com/public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71414"/>
            <a:ext cx="1857388" cy="1015760"/>
          </a:xfrm>
          <a:prstGeom prst="rect">
            <a:avLst/>
          </a:prstGeom>
          <a:noFill/>
          <a:ln w="19050">
            <a:noFill/>
          </a:ln>
        </p:spPr>
      </p:pic>
      <p:pic>
        <p:nvPicPr>
          <p:cNvPr id="6" name="Picture 2" descr="C:\Users\Matheus\Pictures\BIRDS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0195" y="142852"/>
            <a:ext cx="1073309" cy="983617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3857620" y="10001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Impact" pitchFamily="34" charset="0"/>
              </a:rPr>
              <a:t>BIRDS</a:t>
            </a:r>
            <a:endParaRPr lang="en-GB" dirty="0">
              <a:latin typeface="Impact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92049" y="1484784"/>
            <a:ext cx="8112399" cy="792088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Desirability/Originality</a:t>
            </a:r>
            <a:endParaRPr lang="en-GB" sz="32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As previously stated, this is a subject that a lot of companies (including Airbus) have done research into.</a:t>
            </a:r>
          </a:p>
          <a:p>
            <a:endParaRPr lang="en-GB" sz="2400" dirty="0"/>
          </a:p>
          <a:p>
            <a:r>
              <a:rPr lang="en-GB" sz="2400" dirty="0" smtClean="0"/>
              <a:t>However, a more thorough investigation into the application of </a:t>
            </a:r>
            <a:r>
              <a:rPr lang="en-GB" sz="2400" dirty="0" err="1" smtClean="0"/>
              <a:t>riblets</a:t>
            </a:r>
            <a:r>
              <a:rPr lang="en-GB" sz="2400" dirty="0" smtClean="0"/>
              <a:t> in complex areas, or areas of high pressure gradient, could prove interesting to them.</a:t>
            </a:r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(</a:t>
            </a:r>
            <a:r>
              <a:rPr lang="en-GB" sz="2400" dirty="0" err="1" smtClean="0"/>
              <a:t>ie</a:t>
            </a:r>
            <a:r>
              <a:rPr lang="en-GB" sz="2400" dirty="0" smtClean="0"/>
              <a:t>. Wing roots, Flaps, Engine Pylons, Undercarriage.)</a:t>
            </a:r>
          </a:p>
        </p:txBody>
      </p:sp>
    </p:spTree>
    <p:extLst>
      <p:ext uri="{BB962C8B-B14F-4D97-AF65-F5344CB8AC3E}">
        <p14:creationId xmlns:p14="http://schemas.microsoft.com/office/powerpoint/2010/main" val="381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539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Tema do Office</vt:lpstr>
      <vt:lpstr>PowerPoint Presentation</vt:lpstr>
      <vt:lpstr>Skin Friction Drag</vt:lpstr>
      <vt:lpstr>Introduction to Riblets</vt:lpstr>
      <vt:lpstr>Prior Studies/Application</vt:lpstr>
      <vt:lpstr>Prior Studies/Application</vt:lpstr>
      <vt:lpstr>Experimental Measurement of Drag Reduction</vt:lpstr>
      <vt:lpstr>Industrial Cost</vt:lpstr>
      <vt:lpstr>Project Cost</vt:lpstr>
      <vt:lpstr>Desirability/Originality</vt:lpstr>
      <vt:lpstr>Material Level</vt:lpstr>
      <vt:lpstr>Scoring in pre-decided categories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Matheus</dc:creator>
  <cp:lastModifiedBy>You</cp:lastModifiedBy>
  <cp:revision>37</cp:revision>
  <dcterms:created xsi:type="dcterms:W3CDTF">2012-10-31T11:41:11Z</dcterms:created>
  <dcterms:modified xsi:type="dcterms:W3CDTF">2012-11-08T13:29:33Z</dcterms:modified>
</cp:coreProperties>
</file>