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2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29B18A-0833-8243-9455-A88BD72D3D47}" type="datetimeFigureOut">
              <a:rPr lang="en-US" smtClean="0"/>
              <a:t>07/11/2012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FE4CCD-9C89-684E-938C-C8684438BF74}" type="slidenum">
              <a:rPr lang="en-US" smtClean="0"/>
              <a:t>‹#›</a:t>
            </a:fld>
            <a:endParaRPr lang="en-US"/>
          </a:p>
        </p:txBody>
      </p:sp>
    </p:spTree>
    <p:extLst>
      <p:ext uri="{BB962C8B-B14F-4D97-AF65-F5344CB8AC3E}">
        <p14:creationId xmlns:p14="http://schemas.microsoft.com/office/powerpoint/2010/main" val="32739704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www.safranmbd.com</a:t>
            </a:r>
            <a:r>
              <a:rPr lang="en-US" dirty="0" smtClean="0"/>
              <a:t>/</a:t>
            </a:r>
            <a:r>
              <a:rPr lang="en-US" dirty="0" err="1" smtClean="0"/>
              <a:t>activites</a:t>
            </a:r>
            <a:r>
              <a:rPr lang="en-US" dirty="0" smtClean="0"/>
              <a:t>/electric-green-taxiing-system/</a:t>
            </a:r>
            <a:endParaRPr lang="en-US" dirty="0"/>
          </a:p>
        </p:txBody>
      </p:sp>
      <p:sp>
        <p:nvSpPr>
          <p:cNvPr id="4" name="Slide Number Placeholder 3"/>
          <p:cNvSpPr>
            <a:spLocks noGrp="1"/>
          </p:cNvSpPr>
          <p:nvPr>
            <p:ph type="sldNum" sz="quarter" idx="10"/>
          </p:nvPr>
        </p:nvSpPr>
        <p:spPr/>
        <p:txBody>
          <a:bodyPr/>
          <a:lstStyle/>
          <a:p>
            <a:fld id="{F3FE4CCD-9C89-684E-938C-C8684438BF74}" type="slidenum">
              <a:rPr lang="en-US" smtClean="0"/>
              <a:t>1</a:t>
            </a:fld>
            <a:endParaRPr lang="en-US"/>
          </a:p>
        </p:txBody>
      </p:sp>
    </p:spTree>
    <p:extLst>
      <p:ext uri="{BB962C8B-B14F-4D97-AF65-F5344CB8AC3E}">
        <p14:creationId xmlns:p14="http://schemas.microsoft.com/office/powerpoint/2010/main" val="2080189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E4CCD-9C89-684E-938C-C8684438BF74}" type="slidenum">
              <a:rPr lang="en-US" smtClean="0"/>
              <a:t>11</a:t>
            </a:fld>
            <a:endParaRPr lang="en-US"/>
          </a:p>
        </p:txBody>
      </p:sp>
    </p:spTree>
    <p:extLst>
      <p:ext uri="{BB962C8B-B14F-4D97-AF65-F5344CB8AC3E}">
        <p14:creationId xmlns:p14="http://schemas.microsoft.com/office/powerpoint/2010/main" val="3562135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E4CCD-9C89-684E-938C-C8684438BF74}" type="slidenum">
              <a:rPr lang="en-US" smtClean="0"/>
              <a:t>12</a:t>
            </a:fld>
            <a:endParaRPr lang="en-US"/>
          </a:p>
        </p:txBody>
      </p:sp>
    </p:spTree>
    <p:extLst>
      <p:ext uri="{BB962C8B-B14F-4D97-AF65-F5344CB8AC3E}">
        <p14:creationId xmlns:p14="http://schemas.microsoft.com/office/powerpoint/2010/main" val="3562135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E4CCD-9C89-684E-938C-C8684438BF74}" type="slidenum">
              <a:rPr lang="en-US" smtClean="0"/>
              <a:t>13</a:t>
            </a:fld>
            <a:endParaRPr lang="en-US"/>
          </a:p>
        </p:txBody>
      </p:sp>
    </p:spTree>
    <p:extLst>
      <p:ext uri="{BB962C8B-B14F-4D97-AF65-F5344CB8AC3E}">
        <p14:creationId xmlns:p14="http://schemas.microsoft.com/office/powerpoint/2010/main" val="3562135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www.safranmbd.com</a:t>
            </a:r>
            <a:r>
              <a:rPr lang="en-US" dirty="0" smtClean="0"/>
              <a:t>/</a:t>
            </a:r>
            <a:r>
              <a:rPr lang="en-US" dirty="0" err="1" smtClean="0"/>
              <a:t>activites</a:t>
            </a:r>
            <a:r>
              <a:rPr lang="en-US" dirty="0" smtClean="0"/>
              <a:t>/electric-green-taxiing-system/</a:t>
            </a:r>
          </a:p>
        </p:txBody>
      </p:sp>
      <p:sp>
        <p:nvSpPr>
          <p:cNvPr id="4" name="Slide Number Placeholder 3"/>
          <p:cNvSpPr>
            <a:spLocks noGrp="1"/>
          </p:cNvSpPr>
          <p:nvPr>
            <p:ph type="sldNum" sz="quarter" idx="10"/>
          </p:nvPr>
        </p:nvSpPr>
        <p:spPr/>
        <p:txBody>
          <a:bodyPr/>
          <a:lstStyle/>
          <a:p>
            <a:fld id="{F3FE4CCD-9C89-684E-938C-C8684438BF74}" type="slidenum">
              <a:rPr lang="en-US" smtClean="0"/>
              <a:t>3</a:t>
            </a:fld>
            <a:endParaRPr lang="en-US"/>
          </a:p>
        </p:txBody>
      </p:sp>
    </p:spTree>
    <p:extLst>
      <p:ext uri="{BB962C8B-B14F-4D97-AF65-F5344CB8AC3E}">
        <p14:creationId xmlns:p14="http://schemas.microsoft.com/office/powerpoint/2010/main" val="3562135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E4CCD-9C89-684E-938C-C8684438BF74}" type="slidenum">
              <a:rPr lang="en-US" smtClean="0"/>
              <a:t>4</a:t>
            </a:fld>
            <a:endParaRPr lang="en-US"/>
          </a:p>
        </p:txBody>
      </p:sp>
    </p:spTree>
    <p:extLst>
      <p:ext uri="{BB962C8B-B14F-4D97-AF65-F5344CB8AC3E}">
        <p14:creationId xmlns:p14="http://schemas.microsoft.com/office/powerpoint/2010/main" val="3562135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E4CCD-9C89-684E-938C-C8684438BF74}" type="slidenum">
              <a:rPr lang="en-US" smtClean="0"/>
              <a:t>5</a:t>
            </a:fld>
            <a:endParaRPr lang="en-US"/>
          </a:p>
        </p:txBody>
      </p:sp>
    </p:spTree>
    <p:extLst>
      <p:ext uri="{BB962C8B-B14F-4D97-AF65-F5344CB8AC3E}">
        <p14:creationId xmlns:p14="http://schemas.microsoft.com/office/powerpoint/2010/main" val="3562135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E4CCD-9C89-684E-938C-C8684438BF74}" type="slidenum">
              <a:rPr lang="en-US" smtClean="0"/>
              <a:t>6</a:t>
            </a:fld>
            <a:endParaRPr lang="en-US"/>
          </a:p>
        </p:txBody>
      </p:sp>
    </p:spTree>
    <p:extLst>
      <p:ext uri="{BB962C8B-B14F-4D97-AF65-F5344CB8AC3E}">
        <p14:creationId xmlns:p14="http://schemas.microsoft.com/office/powerpoint/2010/main" val="3562135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E4CCD-9C89-684E-938C-C8684438BF74}" type="slidenum">
              <a:rPr lang="en-US" smtClean="0"/>
              <a:t>7</a:t>
            </a:fld>
            <a:endParaRPr lang="en-US"/>
          </a:p>
        </p:txBody>
      </p:sp>
    </p:spTree>
    <p:extLst>
      <p:ext uri="{BB962C8B-B14F-4D97-AF65-F5344CB8AC3E}">
        <p14:creationId xmlns:p14="http://schemas.microsoft.com/office/powerpoint/2010/main" val="3562135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E4CCD-9C89-684E-938C-C8684438BF74}" type="slidenum">
              <a:rPr lang="en-US" smtClean="0"/>
              <a:t>8</a:t>
            </a:fld>
            <a:endParaRPr lang="en-US"/>
          </a:p>
        </p:txBody>
      </p:sp>
    </p:spTree>
    <p:extLst>
      <p:ext uri="{BB962C8B-B14F-4D97-AF65-F5344CB8AC3E}">
        <p14:creationId xmlns:p14="http://schemas.microsoft.com/office/powerpoint/2010/main" val="3562135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E4CCD-9C89-684E-938C-C8684438BF74}" type="slidenum">
              <a:rPr lang="en-US" smtClean="0"/>
              <a:t>9</a:t>
            </a:fld>
            <a:endParaRPr lang="en-US"/>
          </a:p>
        </p:txBody>
      </p:sp>
    </p:spTree>
    <p:extLst>
      <p:ext uri="{BB962C8B-B14F-4D97-AF65-F5344CB8AC3E}">
        <p14:creationId xmlns:p14="http://schemas.microsoft.com/office/powerpoint/2010/main" val="3562135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E4CCD-9C89-684E-938C-C8684438BF74}" type="slidenum">
              <a:rPr lang="en-US" smtClean="0"/>
              <a:t>10</a:t>
            </a:fld>
            <a:endParaRPr lang="en-US"/>
          </a:p>
        </p:txBody>
      </p:sp>
    </p:spTree>
    <p:extLst>
      <p:ext uri="{BB962C8B-B14F-4D97-AF65-F5344CB8AC3E}">
        <p14:creationId xmlns:p14="http://schemas.microsoft.com/office/powerpoint/2010/main" val="3562135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A5A44D8-FEE4-B040-ACFE-5DF7C4540F8E}" type="datetimeFigureOut">
              <a:rPr lang="en-US" smtClean="0"/>
              <a:t>07/11/2012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173024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A5A44D8-FEE4-B040-ACFE-5DF7C4540F8E}" type="datetimeFigureOut">
              <a:rPr lang="en-US" smtClean="0"/>
              <a:t>07/11/2012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12848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A5A44D8-FEE4-B040-ACFE-5DF7C4540F8E}" type="datetimeFigureOut">
              <a:rPr lang="en-US" smtClean="0"/>
              <a:t>07/11/2012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228330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A5A44D8-FEE4-B040-ACFE-5DF7C4540F8E}" type="datetimeFigureOut">
              <a:rPr lang="en-US" smtClean="0"/>
              <a:t>07/11/2012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29888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A5A44D8-FEE4-B040-ACFE-5DF7C4540F8E}" type="datetimeFigureOut">
              <a:rPr lang="en-US" smtClean="0"/>
              <a:t>07/11/2012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110267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A5A44D8-FEE4-B040-ACFE-5DF7C4540F8E}" type="datetimeFigureOut">
              <a:rPr lang="en-US" smtClean="0"/>
              <a:t>07/11/2012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1251812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A5A44D8-FEE4-B040-ACFE-5DF7C4540F8E}" type="datetimeFigureOut">
              <a:rPr lang="en-US" smtClean="0"/>
              <a:t>07/11/2012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1149350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A5A44D8-FEE4-B040-ACFE-5DF7C4540F8E}" type="datetimeFigureOut">
              <a:rPr lang="en-US" smtClean="0"/>
              <a:t>07/11/2012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302030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A44D8-FEE4-B040-ACFE-5DF7C4540F8E}" type="datetimeFigureOut">
              <a:rPr lang="en-US" smtClean="0"/>
              <a:t>07/11/2012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541224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A5A44D8-FEE4-B040-ACFE-5DF7C4540F8E}" type="datetimeFigureOut">
              <a:rPr lang="en-US" smtClean="0"/>
              <a:t>07/11/2012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75436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A5A44D8-FEE4-B040-ACFE-5DF7C4540F8E}" type="datetimeFigureOut">
              <a:rPr lang="en-US" smtClean="0"/>
              <a:t>07/11/2012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055D0-3807-9346-B729-0BDF4ECF91D7}" type="slidenum">
              <a:rPr lang="en-US" smtClean="0"/>
              <a:t>‹#›</a:t>
            </a:fld>
            <a:endParaRPr lang="en-US"/>
          </a:p>
        </p:txBody>
      </p:sp>
    </p:spTree>
    <p:extLst>
      <p:ext uri="{BB962C8B-B14F-4D97-AF65-F5344CB8AC3E}">
        <p14:creationId xmlns:p14="http://schemas.microsoft.com/office/powerpoint/2010/main" val="14524741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5A44D8-FEE4-B040-ACFE-5DF7C4540F8E}" type="datetimeFigureOut">
              <a:rPr lang="en-US" smtClean="0"/>
              <a:t>07/11/2012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055D0-3807-9346-B729-0BDF4ECF91D7}" type="slidenum">
              <a:rPr lang="en-US" smtClean="0"/>
              <a:t>‹#›</a:t>
            </a:fld>
            <a:endParaRPr lang="en-US"/>
          </a:p>
        </p:txBody>
      </p:sp>
    </p:spTree>
    <p:extLst>
      <p:ext uri="{BB962C8B-B14F-4D97-AF65-F5344CB8AC3E}">
        <p14:creationId xmlns:p14="http://schemas.microsoft.com/office/powerpoint/2010/main" val="3673390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5" Type="http://schemas.openxmlformats.org/officeDocument/2006/relationships/hyperlink" Target="http://www.safranmbd.com/activites/electric-green-taxiing-system/"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Aircraft Turnaround</a:t>
            </a:r>
            <a:endParaRPr lang="en-US" dirty="0"/>
          </a:p>
        </p:txBody>
      </p:sp>
      <p:sp>
        <p:nvSpPr>
          <p:cNvPr id="3" name="Subtitle 2"/>
          <p:cNvSpPr>
            <a:spLocks noGrp="1"/>
          </p:cNvSpPr>
          <p:nvPr>
            <p:ph type="subTitle" idx="1"/>
          </p:nvPr>
        </p:nvSpPr>
        <p:spPr/>
        <p:txBody>
          <a:bodyPr/>
          <a:lstStyle/>
          <a:p>
            <a:r>
              <a:rPr lang="en-US" dirty="0" smtClean="0"/>
              <a:t>Adnan Mahmood</a:t>
            </a:r>
            <a:endParaRPr lang="en-US" dirty="0"/>
          </a:p>
        </p:txBody>
      </p:sp>
      <p:pic>
        <p:nvPicPr>
          <p:cNvPr id="4" name="Picture 3" descr="C:\Users\Matheus\Pictures\BIRDS LOGO.jpg"/>
          <p:cNvPicPr>
            <a:picLocks noChangeAspect="1" noChangeArrowheads="1"/>
          </p:cNvPicPr>
          <p:nvPr/>
        </p:nvPicPr>
        <p:blipFill>
          <a:blip r:embed="rId3" cstate="print"/>
          <a:srcRect/>
          <a:stretch>
            <a:fillRect/>
          </a:stretch>
        </p:blipFill>
        <p:spPr bwMode="auto">
          <a:xfrm>
            <a:off x="3377536" y="74883"/>
            <a:ext cx="2002003" cy="1834705"/>
          </a:xfrm>
          <a:prstGeom prst="rect">
            <a:avLst/>
          </a:prstGeom>
          <a:noFill/>
        </p:spPr>
      </p:pic>
      <p:pic>
        <p:nvPicPr>
          <p:cNvPr id="5" name="Picture 4"/>
          <p:cNvPicPr>
            <a:picLocks noChangeAspect="1" noChangeArrowheads="1"/>
          </p:cNvPicPr>
          <p:nvPr/>
        </p:nvPicPr>
        <p:blipFill>
          <a:blip r:embed="rId4" cstate="print"/>
          <a:srcRect/>
          <a:stretch>
            <a:fillRect/>
          </a:stretch>
        </p:blipFill>
        <p:spPr bwMode="auto">
          <a:xfrm>
            <a:off x="5885109" y="3728"/>
            <a:ext cx="3071834" cy="1950557"/>
          </a:xfrm>
          <a:prstGeom prst="rect">
            <a:avLst/>
          </a:prstGeom>
          <a:noFill/>
          <a:ln w="9525">
            <a:noFill/>
            <a:miter lim="800000"/>
            <a:headEnd/>
            <a:tailEnd/>
          </a:ln>
          <a:effectLst/>
        </p:spPr>
      </p:pic>
      <p:pic>
        <p:nvPicPr>
          <p:cNvPr id="6" name="Picture 5" descr="http://www.airbus-fyi.com/public/images/logo.png"/>
          <p:cNvPicPr>
            <a:picLocks noChangeAspect="1" noChangeArrowheads="1"/>
          </p:cNvPicPr>
          <p:nvPr/>
        </p:nvPicPr>
        <p:blipFill>
          <a:blip r:embed="rId5" cstate="print"/>
          <a:srcRect/>
          <a:stretch>
            <a:fillRect/>
          </a:stretch>
        </p:blipFill>
        <p:spPr bwMode="auto">
          <a:xfrm>
            <a:off x="-177764" y="152180"/>
            <a:ext cx="3265735" cy="1785950"/>
          </a:xfrm>
          <a:prstGeom prst="rect">
            <a:avLst/>
          </a:prstGeom>
          <a:noFill/>
          <a:ln w="19050">
            <a:noFill/>
          </a:ln>
        </p:spPr>
      </p:pic>
    </p:spTree>
    <p:extLst>
      <p:ext uri="{BB962C8B-B14F-4D97-AF65-F5344CB8AC3E}">
        <p14:creationId xmlns:p14="http://schemas.microsoft.com/office/powerpoint/2010/main" val="11176105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lstStyle/>
          <a:p>
            <a:pPr algn="l"/>
            <a:r>
              <a:rPr lang="en-US" b="1" dirty="0" smtClean="0"/>
              <a:t>EGTS</a:t>
            </a:r>
            <a:endParaRPr lang="en-US" b="1" dirty="0"/>
          </a:p>
        </p:txBody>
      </p:sp>
      <p:sp>
        <p:nvSpPr>
          <p:cNvPr id="3" name="Content Placeholder 2"/>
          <p:cNvSpPr>
            <a:spLocks noGrp="1"/>
          </p:cNvSpPr>
          <p:nvPr>
            <p:ph idx="1"/>
          </p:nvPr>
        </p:nvSpPr>
        <p:spPr/>
        <p:txBody>
          <a:bodyPr>
            <a:normAutofit fontScale="92500"/>
          </a:bodyPr>
          <a:lstStyle/>
          <a:p>
            <a:pPr>
              <a:lnSpc>
                <a:spcPct val="150000"/>
              </a:lnSpc>
            </a:pPr>
            <a:r>
              <a:rPr lang="en-US" sz="2600" dirty="0" smtClean="0"/>
              <a:t>Lower fuel burn</a:t>
            </a:r>
          </a:p>
          <a:p>
            <a:pPr lvl="1">
              <a:lnSpc>
                <a:spcPct val="150000"/>
              </a:lnSpc>
              <a:buFont typeface="Arial"/>
              <a:buChar char="•"/>
            </a:pPr>
            <a:r>
              <a:rPr lang="en-US" sz="2200" dirty="0" smtClean="0"/>
              <a:t>Save up to 4% in total fuel consumption</a:t>
            </a:r>
          </a:p>
          <a:p>
            <a:pPr>
              <a:lnSpc>
                <a:spcPct val="150000"/>
              </a:lnSpc>
            </a:pPr>
            <a:r>
              <a:rPr lang="en-US" sz="2600" dirty="0" smtClean="0"/>
              <a:t>Increased Performance</a:t>
            </a:r>
          </a:p>
          <a:p>
            <a:pPr lvl="1">
              <a:lnSpc>
                <a:spcPct val="150000"/>
              </a:lnSpc>
              <a:buFont typeface="Arial"/>
              <a:buChar char="•"/>
            </a:pPr>
            <a:r>
              <a:rPr lang="en-US" sz="2200" dirty="0" smtClean="0"/>
              <a:t>Aircraft able to pushback and go more quickly</a:t>
            </a:r>
          </a:p>
          <a:p>
            <a:pPr lvl="1">
              <a:lnSpc>
                <a:spcPct val="150000"/>
              </a:lnSpc>
              <a:buFont typeface="Arial"/>
              <a:buChar char="•"/>
            </a:pPr>
            <a:r>
              <a:rPr lang="en-US" sz="2200" dirty="0" smtClean="0"/>
              <a:t>Reduces gate and tarmac congestion</a:t>
            </a:r>
          </a:p>
          <a:p>
            <a:pPr>
              <a:lnSpc>
                <a:spcPct val="150000"/>
              </a:lnSpc>
            </a:pPr>
            <a:r>
              <a:rPr lang="en-US" sz="2600" dirty="0" smtClean="0"/>
              <a:t>Greener operation</a:t>
            </a:r>
          </a:p>
          <a:p>
            <a:pPr lvl="1">
              <a:lnSpc>
                <a:spcPct val="150000"/>
              </a:lnSpc>
              <a:buFont typeface="Arial"/>
              <a:buChar char="•"/>
            </a:pPr>
            <a:r>
              <a:rPr lang="en-US" sz="2200" dirty="0" smtClean="0"/>
              <a:t>Reduced emissions</a:t>
            </a:r>
          </a:p>
          <a:p>
            <a:pPr lvl="1">
              <a:lnSpc>
                <a:spcPct val="150000"/>
              </a:lnSpc>
              <a:buFont typeface="Arial"/>
              <a:buChar char="•"/>
            </a:pPr>
            <a:r>
              <a:rPr lang="en-US" sz="2200" dirty="0"/>
              <a:t>L</a:t>
            </a:r>
            <a:r>
              <a:rPr lang="en-US" sz="2200" dirty="0" smtClean="0"/>
              <a:t>ower carbon emission taxes</a:t>
            </a:r>
          </a:p>
          <a:p>
            <a:pPr>
              <a:lnSpc>
                <a:spcPct val="150000"/>
              </a:lnSpc>
            </a:pPr>
            <a:endParaRPr lang="en-US" sz="3000" dirty="0" smtClean="0"/>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881860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lstStyle/>
          <a:p>
            <a:pPr algn="l"/>
            <a:r>
              <a:rPr lang="en-US" b="1" dirty="0" smtClean="0"/>
              <a:t>EGTS</a:t>
            </a:r>
            <a:endParaRPr lang="en-US" b="1" dirty="0"/>
          </a:p>
        </p:txBody>
      </p:sp>
      <p:sp>
        <p:nvSpPr>
          <p:cNvPr id="3" name="Content Placeholder 2"/>
          <p:cNvSpPr>
            <a:spLocks noGrp="1"/>
          </p:cNvSpPr>
          <p:nvPr>
            <p:ph idx="1"/>
          </p:nvPr>
        </p:nvSpPr>
        <p:spPr/>
        <p:txBody>
          <a:bodyPr>
            <a:normAutofit/>
          </a:bodyPr>
          <a:lstStyle/>
          <a:p>
            <a:pPr>
              <a:lnSpc>
                <a:spcPct val="150000"/>
              </a:lnSpc>
            </a:pPr>
            <a:r>
              <a:rPr lang="en-US" sz="2600" dirty="0" smtClean="0"/>
              <a:t>Added value</a:t>
            </a:r>
          </a:p>
          <a:p>
            <a:pPr lvl="1">
              <a:lnSpc>
                <a:spcPct val="150000"/>
              </a:lnSpc>
              <a:buFont typeface="Arial"/>
              <a:buChar char="•"/>
            </a:pPr>
            <a:r>
              <a:rPr lang="en-US" sz="2200" dirty="0" smtClean="0"/>
              <a:t>No need for tugging and any associated equipment</a:t>
            </a:r>
          </a:p>
          <a:p>
            <a:pPr lvl="1">
              <a:lnSpc>
                <a:spcPct val="150000"/>
              </a:lnSpc>
              <a:buFont typeface="Arial"/>
              <a:buChar char="•"/>
            </a:pPr>
            <a:r>
              <a:rPr lang="en-US" sz="2200" dirty="0" smtClean="0"/>
              <a:t>Less use of main engines extends engine life</a:t>
            </a:r>
          </a:p>
          <a:p>
            <a:pPr lvl="1">
              <a:lnSpc>
                <a:spcPct val="150000"/>
              </a:lnSpc>
              <a:buFont typeface="Arial"/>
              <a:buChar char="•"/>
            </a:pPr>
            <a:r>
              <a:rPr lang="en-US" sz="2200" dirty="0" smtClean="0"/>
              <a:t>Enhances ground crew safety</a:t>
            </a:r>
          </a:p>
          <a:p>
            <a:pPr lvl="1">
              <a:lnSpc>
                <a:spcPct val="150000"/>
              </a:lnSpc>
              <a:buFont typeface="Arial"/>
              <a:buChar char="•"/>
            </a:pPr>
            <a:r>
              <a:rPr lang="en-US" sz="2200" dirty="0" smtClean="0"/>
              <a:t>Reduces airport noise</a:t>
            </a:r>
          </a:p>
          <a:p>
            <a:pPr>
              <a:lnSpc>
                <a:spcPct val="150000"/>
              </a:lnSpc>
            </a:pPr>
            <a:endParaRPr lang="en-US" sz="3000" dirty="0" smtClean="0"/>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22188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lstStyle/>
          <a:p>
            <a:pPr algn="l"/>
            <a:r>
              <a:rPr lang="en-US" b="1" dirty="0" smtClean="0"/>
              <a:t>EGTS</a:t>
            </a:r>
            <a:endParaRPr lang="en-US" b="1" dirty="0"/>
          </a:p>
        </p:txBody>
      </p:sp>
      <p:sp>
        <p:nvSpPr>
          <p:cNvPr id="3" name="Content Placeholder 2"/>
          <p:cNvSpPr>
            <a:spLocks noGrp="1"/>
          </p:cNvSpPr>
          <p:nvPr>
            <p:ph idx="1"/>
          </p:nvPr>
        </p:nvSpPr>
        <p:spPr/>
        <p:txBody>
          <a:bodyPr>
            <a:normAutofit/>
          </a:bodyPr>
          <a:lstStyle/>
          <a:p>
            <a:pPr>
              <a:lnSpc>
                <a:spcPct val="150000"/>
              </a:lnSpc>
            </a:pPr>
            <a:r>
              <a:rPr lang="en-US" sz="2600" dirty="0" smtClean="0"/>
              <a:t>Is it all too good to be true?</a:t>
            </a:r>
          </a:p>
          <a:p>
            <a:pPr lvl="1">
              <a:lnSpc>
                <a:spcPct val="150000"/>
              </a:lnSpc>
              <a:buFont typeface="Arial"/>
              <a:buChar char="•"/>
            </a:pPr>
            <a:r>
              <a:rPr lang="en-US" sz="2200" dirty="0" smtClean="0"/>
              <a:t>Does added weight on the wheels cancel out any savings made?</a:t>
            </a:r>
          </a:p>
          <a:p>
            <a:pPr lvl="1">
              <a:lnSpc>
                <a:spcPct val="150000"/>
              </a:lnSpc>
              <a:buFont typeface="Arial"/>
              <a:buChar char="•"/>
            </a:pPr>
            <a:r>
              <a:rPr lang="en-US" sz="2200" dirty="0" smtClean="0"/>
              <a:t>What happens if it breaks down? Can the plane still be moved by other means?</a:t>
            </a:r>
          </a:p>
          <a:p>
            <a:pPr lvl="1">
              <a:lnSpc>
                <a:spcPct val="150000"/>
              </a:lnSpc>
              <a:buFont typeface="Arial"/>
              <a:buChar char="•"/>
            </a:pPr>
            <a:r>
              <a:rPr lang="en-US" sz="2200" dirty="0" smtClean="0"/>
              <a:t>Heavy use of electronics? How much do we know about this?</a:t>
            </a:r>
          </a:p>
          <a:p>
            <a:pPr lvl="1">
              <a:lnSpc>
                <a:spcPct val="150000"/>
              </a:lnSpc>
              <a:buFont typeface="Arial"/>
              <a:buChar char="•"/>
            </a:pPr>
            <a:r>
              <a:rPr lang="en-US" sz="2200" dirty="0" smtClean="0"/>
              <a:t>Brings about issue of time?</a:t>
            </a:r>
          </a:p>
          <a:p>
            <a:pPr lvl="1">
              <a:lnSpc>
                <a:spcPct val="150000"/>
              </a:lnSpc>
              <a:buFont typeface="Arial"/>
              <a:buChar char="•"/>
            </a:pPr>
            <a:r>
              <a:rPr lang="en-US" sz="2200" dirty="0" smtClean="0"/>
              <a:t>Is it original?</a:t>
            </a:r>
          </a:p>
          <a:p>
            <a:pPr lvl="1">
              <a:lnSpc>
                <a:spcPct val="150000"/>
              </a:lnSpc>
              <a:buFont typeface="Arial"/>
              <a:buChar char="•"/>
            </a:pPr>
            <a:endParaRPr lang="en-US" sz="2200" dirty="0" smtClean="0"/>
          </a:p>
          <a:p>
            <a:pPr>
              <a:lnSpc>
                <a:spcPct val="150000"/>
              </a:lnSpc>
            </a:pPr>
            <a:endParaRPr lang="en-US" sz="3000" dirty="0" smtClean="0"/>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006680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normAutofit/>
          </a:bodyPr>
          <a:lstStyle/>
          <a:p>
            <a:pPr algn="l"/>
            <a:r>
              <a:rPr lang="en-US" b="1" dirty="0" smtClean="0"/>
              <a:t>Other possibilities?</a:t>
            </a:r>
            <a:endParaRPr lang="en-US" b="1" dirty="0"/>
          </a:p>
        </p:txBody>
      </p:sp>
      <p:sp>
        <p:nvSpPr>
          <p:cNvPr id="3" name="Content Placeholder 2"/>
          <p:cNvSpPr>
            <a:spLocks noGrp="1"/>
          </p:cNvSpPr>
          <p:nvPr>
            <p:ph idx="1"/>
          </p:nvPr>
        </p:nvSpPr>
        <p:spPr/>
        <p:txBody>
          <a:bodyPr>
            <a:normAutofit/>
          </a:bodyPr>
          <a:lstStyle/>
          <a:p>
            <a:pPr>
              <a:lnSpc>
                <a:spcPct val="150000"/>
              </a:lnSpc>
            </a:pPr>
            <a:r>
              <a:rPr lang="en-US" sz="2200" dirty="0" smtClean="0"/>
              <a:t>Very little research into reducing turnaround time</a:t>
            </a:r>
          </a:p>
          <a:p>
            <a:pPr>
              <a:lnSpc>
                <a:spcPct val="150000"/>
              </a:lnSpc>
            </a:pPr>
            <a:r>
              <a:rPr lang="en-US" sz="2200" dirty="0" smtClean="0"/>
              <a:t>Mechanical breakdown can make the whole issue pointless</a:t>
            </a:r>
          </a:p>
          <a:p>
            <a:pPr>
              <a:lnSpc>
                <a:spcPct val="150000"/>
              </a:lnSpc>
            </a:pPr>
            <a:r>
              <a:rPr lang="en-US" sz="2200" dirty="0" smtClean="0"/>
              <a:t>Reducing turnaround time would involve making the processes more efficient</a:t>
            </a:r>
          </a:p>
          <a:p>
            <a:pPr>
              <a:lnSpc>
                <a:spcPct val="150000"/>
              </a:lnSpc>
            </a:pPr>
            <a:r>
              <a:rPr lang="en-US" sz="2200" dirty="0" smtClean="0"/>
              <a:t>How innovative and exciting is this compared to the rest as a Round 1 proposal?</a:t>
            </a:r>
          </a:p>
          <a:p>
            <a:pPr>
              <a:lnSpc>
                <a:spcPct val="150000"/>
              </a:lnSpc>
            </a:pPr>
            <a:endParaRPr lang="en-US" sz="3000" dirty="0" smtClean="0"/>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970322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2"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3"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normAutofit fontScale="90000"/>
          </a:bodyPr>
          <a:lstStyle/>
          <a:p>
            <a:pPr algn="l"/>
            <a:r>
              <a:rPr lang="en-US" b="1" dirty="0" smtClean="0"/>
              <a:t>What happens during turnaround?</a:t>
            </a:r>
            <a:endParaRPr lang="en-US" b="1" dirty="0"/>
          </a:p>
        </p:txBody>
      </p:sp>
      <p:sp>
        <p:nvSpPr>
          <p:cNvPr id="3" name="Content Placeholder 2"/>
          <p:cNvSpPr>
            <a:spLocks noGrp="1"/>
          </p:cNvSpPr>
          <p:nvPr>
            <p:ph idx="1"/>
          </p:nvPr>
        </p:nvSpPr>
        <p:spPr/>
        <p:txBody>
          <a:bodyPr>
            <a:normAutofit fontScale="92500" lnSpcReduction="20000"/>
          </a:bodyPr>
          <a:lstStyle/>
          <a:p>
            <a:pPr>
              <a:lnSpc>
                <a:spcPct val="150000"/>
              </a:lnSpc>
            </a:pPr>
            <a:r>
              <a:rPr lang="en-US" dirty="0" smtClean="0"/>
              <a:t>Ground Handling</a:t>
            </a:r>
          </a:p>
          <a:p>
            <a:pPr>
              <a:lnSpc>
                <a:spcPct val="150000"/>
              </a:lnSpc>
            </a:pPr>
            <a:r>
              <a:rPr lang="en-US" dirty="0" smtClean="0"/>
              <a:t>Cabin services</a:t>
            </a:r>
          </a:p>
          <a:p>
            <a:pPr lvl="1">
              <a:lnSpc>
                <a:spcPct val="150000"/>
              </a:lnSpc>
              <a:buFont typeface="Arial"/>
              <a:buChar char="•"/>
            </a:pPr>
            <a:r>
              <a:rPr lang="en-US" dirty="0" smtClean="0"/>
              <a:t>Cleaning passenger cabin</a:t>
            </a:r>
          </a:p>
          <a:p>
            <a:pPr lvl="1">
              <a:lnSpc>
                <a:spcPct val="150000"/>
              </a:lnSpc>
              <a:buFont typeface="Arial"/>
              <a:buChar char="•"/>
            </a:pPr>
            <a:r>
              <a:rPr lang="en-US" dirty="0" smtClean="0"/>
              <a:t>Replenishment of on-board consumables</a:t>
            </a:r>
          </a:p>
          <a:p>
            <a:pPr marL="514350" indent="-457200">
              <a:lnSpc>
                <a:spcPct val="150000"/>
              </a:lnSpc>
            </a:pPr>
            <a:r>
              <a:rPr lang="en-US" dirty="0" smtClean="0"/>
              <a:t>Catering</a:t>
            </a:r>
          </a:p>
          <a:p>
            <a:pPr lvl="1">
              <a:lnSpc>
                <a:spcPct val="150000"/>
              </a:lnSpc>
              <a:buFont typeface="Arial"/>
              <a:buChar char="•"/>
            </a:pPr>
            <a:r>
              <a:rPr lang="en-US" dirty="0" smtClean="0"/>
              <a:t>Unloading of unused food/drink</a:t>
            </a:r>
          </a:p>
          <a:p>
            <a:pPr lvl="1">
              <a:lnSpc>
                <a:spcPct val="150000"/>
              </a:lnSpc>
              <a:buFont typeface="Arial"/>
              <a:buChar char="•"/>
            </a:pPr>
            <a:r>
              <a:rPr lang="en-US" dirty="0" smtClean="0"/>
              <a:t>Loading of fresh food and drink</a:t>
            </a:r>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427353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normAutofit fontScale="90000"/>
          </a:bodyPr>
          <a:lstStyle/>
          <a:p>
            <a:pPr algn="l"/>
            <a:r>
              <a:rPr lang="en-US" b="1" dirty="0" smtClean="0"/>
              <a:t>What happens during turnaround?</a:t>
            </a:r>
            <a:endParaRPr lang="en-US" b="1" dirty="0"/>
          </a:p>
        </p:txBody>
      </p:sp>
      <p:sp>
        <p:nvSpPr>
          <p:cNvPr id="3" name="Content Placeholder 2"/>
          <p:cNvSpPr>
            <a:spLocks noGrp="1"/>
          </p:cNvSpPr>
          <p:nvPr>
            <p:ph idx="1"/>
          </p:nvPr>
        </p:nvSpPr>
        <p:spPr/>
        <p:txBody>
          <a:bodyPr>
            <a:normAutofit fontScale="92500"/>
          </a:bodyPr>
          <a:lstStyle/>
          <a:p>
            <a:pPr>
              <a:lnSpc>
                <a:spcPct val="150000"/>
              </a:lnSpc>
            </a:pPr>
            <a:r>
              <a:rPr lang="en-US" dirty="0" smtClean="0"/>
              <a:t>Ramp services</a:t>
            </a:r>
          </a:p>
          <a:p>
            <a:pPr lvl="1">
              <a:lnSpc>
                <a:spcPct val="150000"/>
              </a:lnSpc>
              <a:buFont typeface="Arial"/>
              <a:buChar char="•"/>
            </a:pPr>
            <a:r>
              <a:rPr lang="en-US" dirty="0" smtClean="0"/>
              <a:t>Guiding aircraft in/out of parking</a:t>
            </a:r>
          </a:p>
          <a:p>
            <a:pPr lvl="1">
              <a:lnSpc>
                <a:spcPct val="150000"/>
              </a:lnSpc>
              <a:buFont typeface="Arial"/>
              <a:buChar char="•"/>
            </a:pPr>
            <a:r>
              <a:rPr lang="en-US" dirty="0" smtClean="0"/>
              <a:t>Refueling, passenger stairs, luggage/cargo handling</a:t>
            </a:r>
          </a:p>
          <a:p>
            <a:pPr lvl="1">
              <a:lnSpc>
                <a:spcPct val="150000"/>
              </a:lnSpc>
              <a:buFont typeface="Arial"/>
              <a:buChar char="•"/>
            </a:pPr>
            <a:r>
              <a:rPr lang="en-US" dirty="0" smtClean="0"/>
              <a:t>Etc, etc.</a:t>
            </a:r>
          </a:p>
          <a:p>
            <a:pPr marL="514350" indent="-457200">
              <a:lnSpc>
                <a:spcPct val="150000"/>
              </a:lnSpc>
            </a:pPr>
            <a:r>
              <a:rPr lang="en-US" dirty="0" smtClean="0"/>
              <a:t>Passenger Service</a:t>
            </a:r>
          </a:p>
          <a:p>
            <a:pPr lvl="1">
              <a:lnSpc>
                <a:spcPct val="150000"/>
              </a:lnSpc>
              <a:buFont typeface="Arial"/>
              <a:buChar char="•"/>
            </a:pPr>
            <a:r>
              <a:rPr lang="en-US" dirty="0" smtClean="0"/>
              <a:t>Check in, gate arrival, passenger lounge</a:t>
            </a:r>
          </a:p>
          <a:p>
            <a:pPr>
              <a:lnSpc>
                <a:spcPct val="150000"/>
              </a:lnSpc>
            </a:pPr>
            <a:endParaRPr lang="en-US" dirty="0" smtClean="0"/>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433503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normAutofit fontScale="90000"/>
          </a:bodyPr>
          <a:lstStyle/>
          <a:p>
            <a:pPr algn="l"/>
            <a:r>
              <a:rPr lang="en-US" b="1" dirty="0" smtClean="0"/>
              <a:t>What happens during turnaround?</a:t>
            </a:r>
            <a:endParaRPr lang="en-US" b="1" dirty="0"/>
          </a:p>
        </p:txBody>
      </p:sp>
      <p:sp>
        <p:nvSpPr>
          <p:cNvPr id="3" name="Content Placeholder 2"/>
          <p:cNvSpPr>
            <a:spLocks noGrp="1"/>
          </p:cNvSpPr>
          <p:nvPr>
            <p:ph idx="1"/>
          </p:nvPr>
        </p:nvSpPr>
        <p:spPr/>
        <p:txBody>
          <a:bodyPr>
            <a:normAutofit fontScale="92500"/>
          </a:bodyPr>
          <a:lstStyle/>
          <a:p>
            <a:pPr>
              <a:lnSpc>
                <a:spcPct val="150000"/>
              </a:lnSpc>
            </a:pPr>
            <a:r>
              <a:rPr lang="en-US" dirty="0" smtClean="0"/>
              <a:t>Field operations service</a:t>
            </a:r>
          </a:p>
          <a:p>
            <a:pPr lvl="1">
              <a:lnSpc>
                <a:spcPct val="150000"/>
              </a:lnSpc>
              <a:buFont typeface="Arial"/>
              <a:buChar char="•"/>
            </a:pPr>
            <a:r>
              <a:rPr lang="en-US" dirty="0" smtClean="0"/>
              <a:t>Dispatched aircraft</a:t>
            </a:r>
          </a:p>
          <a:p>
            <a:pPr lvl="1">
              <a:lnSpc>
                <a:spcPct val="150000"/>
              </a:lnSpc>
              <a:buFont typeface="Arial"/>
              <a:buChar char="•"/>
            </a:pPr>
            <a:r>
              <a:rPr lang="en-US" dirty="0" smtClean="0"/>
              <a:t>Maintains communication with rest of airline and ATC</a:t>
            </a:r>
          </a:p>
          <a:p>
            <a:pPr marL="514350" indent="-457200">
              <a:lnSpc>
                <a:spcPct val="150000"/>
              </a:lnSpc>
            </a:pPr>
            <a:r>
              <a:rPr lang="en-US" dirty="0" smtClean="0"/>
              <a:t>Taxiing</a:t>
            </a:r>
          </a:p>
          <a:p>
            <a:pPr lvl="1">
              <a:lnSpc>
                <a:spcPct val="150000"/>
              </a:lnSpc>
              <a:buFont typeface="Arial"/>
              <a:buChar char="•"/>
            </a:pPr>
            <a:r>
              <a:rPr lang="en-US" dirty="0" smtClean="0"/>
              <a:t>Movement of an aircraft on the ground, under its own power</a:t>
            </a:r>
          </a:p>
          <a:p>
            <a:pPr>
              <a:lnSpc>
                <a:spcPct val="150000"/>
              </a:lnSpc>
            </a:pPr>
            <a:endParaRPr lang="en-US" dirty="0" smtClean="0"/>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693095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lstStyle/>
          <a:p>
            <a:pPr algn="l"/>
            <a:r>
              <a:rPr lang="en-US" b="1" dirty="0" smtClean="0"/>
              <a:t>Where can we improve?</a:t>
            </a:r>
            <a:endParaRPr lang="en-US" b="1" dirty="0"/>
          </a:p>
        </p:txBody>
      </p:sp>
      <p:sp>
        <p:nvSpPr>
          <p:cNvPr id="3" name="Content Placeholder 2"/>
          <p:cNvSpPr>
            <a:spLocks noGrp="1"/>
          </p:cNvSpPr>
          <p:nvPr>
            <p:ph idx="1"/>
          </p:nvPr>
        </p:nvSpPr>
        <p:spPr/>
        <p:txBody>
          <a:bodyPr>
            <a:normAutofit/>
          </a:bodyPr>
          <a:lstStyle/>
          <a:p>
            <a:pPr>
              <a:lnSpc>
                <a:spcPct val="150000"/>
              </a:lnSpc>
            </a:pPr>
            <a:r>
              <a:rPr lang="en-US" sz="3000" dirty="0" smtClean="0"/>
              <a:t>Difficult if it involves passengers</a:t>
            </a:r>
          </a:p>
          <a:p>
            <a:pPr lvl="1">
              <a:lnSpc>
                <a:spcPct val="150000"/>
              </a:lnSpc>
              <a:buFont typeface="Arial"/>
              <a:buChar char="•"/>
            </a:pPr>
            <a:r>
              <a:rPr lang="en-US" sz="2600" dirty="0" smtClean="0"/>
              <a:t>Unpredictable</a:t>
            </a:r>
          </a:p>
          <a:p>
            <a:pPr lvl="1">
              <a:lnSpc>
                <a:spcPct val="150000"/>
              </a:lnSpc>
              <a:buFont typeface="Arial"/>
              <a:buChar char="•"/>
            </a:pPr>
            <a:r>
              <a:rPr lang="en-US" sz="2600" dirty="0" smtClean="0"/>
              <a:t>Safety checks</a:t>
            </a:r>
          </a:p>
          <a:p>
            <a:pPr>
              <a:lnSpc>
                <a:spcPct val="150000"/>
              </a:lnSpc>
            </a:pPr>
            <a:r>
              <a:rPr lang="en-US" sz="3000" dirty="0" smtClean="0"/>
              <a:t>Cabin services</a:t>
            </a:r>
          </a:p>
          <a:p>
            <a:pPr lvl="1">
              <a:lnSpc>
                <a:spcPct val="150000"/>
              </a:lnSpc>
              <a:buFont typeface="Arial"/>
              <a:buChar char="•"/>
            </a:pPr>
            <a:r>
              <a:rPr lang="en-US" sz="2600" dirty="0" smtClean="0"/>
              <a:t>You can only improve cleaning and restocking so much</a:t>
            </a:r>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213465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lstStyle/>
          <a:p>
            <a:pPr algn="l"/>
            <a:r>
              <a:rPr lang="en-US" b="1" dirty="0" smtClean="0"/>
              <a:t>Where can we improve?</a:t>
            </a:r>
            <a:endParaRPr lang="en-US" b="1" dirty="0"/>
          </a:p>
        </p:txBody>
      </p:sp>
      <p:sp>
        <p:nvSpPr>
          <p:cNvPr id="3" name="Content Placeholder 2"/>
          <p:cNvSpPr>
            <a:spLocks noGrp="1"/>
          </p:cNvSpPr>
          <p:nvPr>
            <p:ph idx="1"/>
          </p:nvPr>
        </p:nvSpPr>
        <p:spPr/>
        <p:txBody>
          <a:bodyPr>
            <a:normAutofit/>
          </a:bodyPr>
          <a:lstStyle/>
          <a:p>
            <a:pPr>
              <a:lnSpc>
                <a:spcPct val="150000"/>
              </a:lnSpc>
            </a:pPr>
            <a:r>
              <a:rPr lang="en-US" sz="3000" dirty="0" smtClean="0"/>
              <a:t>Getting loads on/off aircraft</a:t>
            </a:r>
          </a:p>
          <a:p>
            <a:pPr lvl="1">
              <a:lnSpc>
                <a:spcPct val="150000"/>
              </a:lnSpc>
              <a:buFont typeface="Arial"/>
              <a:buChar char="•"/>
            </a:pPr>
            <a:r>
              <a:rPr lang="en-US" sz="2600" dirty="0" smtClean="0"/>
              <a:t>Possible redesign of luggage hold?</a:t>
            </a:r>
          </a:p>
          <a:p>
            <a:pPr lvl="1">
              <a:lnSpc>
                <a:spcPct val="150000"/>
              </a:lnSpc>
              <a:buFont typeface="Arial"/>
              <a:buChar char="•"/>
            </a:pPr>
            <a:r>
              <a:rPr lang="en-US" sz="2600" dirty="0" smtClean="0"/>
              <a:t>Bags are different shapes and sizes</a:t>
            </a:r>
          </a:p>
          <a:p>
            <a:pPr lvl="1">
              <a:lnSpc>
                <a:spcPct val="150000"/>
              </a:lnSpc>
              <a:buFont typeface="Arial"/>
              <a:buChar char="•"/>
            </a:pPr>
            <a:r>
              <a:rPr lang="en-US" sz="2600" dirty="0" smtClean="0"/>
              <a:t>Can also tie in to aerodynamics if we are designing a new fuselage</a:t>
            </a:r>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400510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lstStyle/>
          <a:p>
            <a:pPr algn="l"/>
            <a:r>
              <a:rPr lang="en-US" b="1" dirty="0" smtClean="0"/>
              <a:t>Where can we improve?</a:t>
            </a:r>
            <a:endParaRPr lang="en-US" b="1" dirty="0"/>
          </a:p>
        </p:txBody>
      </p:sp>
      <p:sp>
        <p:nvSpPr>
          <p:cNvPr id="3" name="Content Placeholder 2"/>
          <p:cNvSpPr>
            <a:spLocks noGrp="1"/>
          </p:cNvSpPr>
          <p:nvPr>
            <p:ph idx="1"/>
          </p:nvPr>
        </p:nvSpPr>
        <p:spPr/>
        <p:txBody>
          <a:bodyPr>
            <a:normAutofit/>
          </a:bodyPr>
          <a:lstStyle/>
          <a:p>
            <a:pPr>
              <a:lnSpc>
                <a:spcPct val="150000"/>
              </a:lnSpc>
            </a:pPr>
            <a:r>
              <a:rPr lang="en-US" sz="3000" dirty="0" smtClean="0"/>
              <a:t>Taxiing</a:t>
            </a:r>
          </a:p>
          <a:p>
            <a:pPr lvl="1">
              <a:lnSpc>
                <a:spcPct val="150000"/>
              </a:lnSpc>
              <a:buFont typeface="Arial"/>
              <a:buChar char="•"/>
            </a:pPr>
            <a:r>
              <a:rPr lang="en-US" sz="2600" dirty="0" smtClean="0"/>
              <a:t>A320 spends, on average, 3.5 hours a day taxiing</a:t>
            </a:r>
          </a:p>
          <a:p>
            <a:pPr lvl="1">
              <a:lnSpc>
                <a:spcPct val="150000"/>
              </a:lnSpc>
              <a:buFont typeface="Arial"/>
              <a:buChar char="•"/>
            </a:pPr>
            <a:r>
              <a:rPr lang="en-US" sz="2600" dirty="0" smtClean="0"/>
              <a:t>Uses 570L of fuel</a:t>
            </a:r>
          </a:p>
          <a:p>
            <a:pPr lvl="1">
              <a:lnSpc>
                <a:spcPct val="150000"/>
              </a:lnSpc>
              <a:buFont typeface="Arial"/>
              <a:buChar char="•"/>
            </a:pPr>
            <a:r>
              <a:rPr lang="en-US" sz="2600" dirty="0" smtClean="0"/>
              <a:t>Can increase with longer waiting times</a:t>
            </a:r>
          </a:p>
          <a:p>
            <a:pPr lvl="1">
              <a:lnSpc>
                <a:spcPct val="150000"/>
              </a:lnSpc>
              <a:buFont typeface="Arial"/>
              <a:buChar char="•"/>
            </a:pPr>
            <a:r>
              <a:rPr lang="en-US" sz="2600" dirty="0" smtClean="0"/>
              <a:t>Possible use of electric taxiing to reduce the fuel burnt</a:t>
            </a:r>
          </a:p>
          <a:p>
            <a:pPr lvl="1">
              <a:lnSpc>
                <a:spcPct val="150000"/>
              </a:lnSpc>
              <a:buFont typeface="Arial"/>
              <a:buChar char="•"/>
            </a:pPr>
            <a:endParaRPr lang="en-US" sz="2600" dirty="0" smtClean="0"/>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715221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lstStyle/>
          <a:p>
            <a:pPr algn="l"/>
            <a:r>
              <a:rPr lang="en-US" b="1" dirty="0" smtClean="0"/>
              <a:t>Taxiing?</a:t>
            </a:r>
            <a:endParaRPr lang="en-US" b="1" dirty="0"/>
          </a:p>
        </p:txBody>
      </p:sp>
      <p:sp>
        <p:nvSpPr>
          <p:cNvPr id="3" name="Content Placeholder 2"/>
          <p:cNvSpPr>
            <a:spLocks noGrp="1"/>
          </p:cNvSpPr>
          <p:nvPr>
            <p:ph idx="1"/>
          </p:nvPr>
        </p:nvSpPr>
        <p:spPr/>
        <p:txBody>
          <a:bodyPr>
            <a:normAutofit/>
          </a:bodyPr>
          <a:lstStyle/>
          <a:p>
            <a:pPr>
              <a:lnSpc>
                <a:spcPct val="150000"/>
              </a:lnSpc>
            </a:pPr>
            <a:r>
              <a:rPr lang="en-US" sz="2600" dirty="0" smtClean="0"/>
              <a:t>Electric taxiing currently in development</a:t>
            </a:r>
          </a:p>
          <a:p>
            <a:pPr>
              <a:lnSpc>
                <a:spcPct val="150000"/>
              </a:lnSpc>
            </a:pPr>
            <a:r>
              <a:rPr lang="en-US" sz="2600" dirty="0" smtClean="0"/>
              <a:t>Easyjet testing Electric Green Taxiing System (EGTS)</a:t>
            </a:r>
          </a:p>
          <a:p>
            <a:pPr>
              <a:lnSpc>
                <a:spcPct val="150000"/>
              </a:lnSpc>
            </a:pPr>
            <a:r>
              <a:rPr lang="en-US" sz="2600" dirty="0" smtClean="0"/>
              <a:t>Being developed by Honeywell and Safran</a:t>
            </a:r>
          </a:p>
          <a:p>
            <a:pPr marL="457200" lvl="1" indent="0">
              <a:lnSpc>
                <a:spcPct val="150000"/>
              </a:lnSpc>
              <a:buNone/>
            </a:pPr>
            <a:endParaRPr lang="en-US" sz="2200" dirty="0" smtClean="0"/>
          </a:p>
          <a:p>
            <a:pPr>
              <a:lnSpc>
                <a:spcPct val="150000"/>
              </a:lnSpc>
            </a:pPr>
            <a:endParaRPr lang="en-US" sz="3000" dirty="0" smtClean="0"/>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394655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airbus-fyi.com/public/images/logo.png"/>
          <p:cNvPicPr>
            <a:picLocks noChangeAspect="1" noChangeArrowheads="1"/>
          </p:cNvPicPr>
          <p:nvPr/>
        </p:nvPicPr>
        <p:blipFill rotWithShape="1">
          <a:blip r:embed="rId3" cstate="print">
            <a:alphaModFix amt="15000"/>
          </a:blip>
          <a:srcRect l="12633" t="5971" r="1574"/>
          <a:stretch/>
        </p:blipFill>
        <p:spPr bwMode="auto">
          <a:xfrm>
            <a:off x="12316" y="661489"/>
            <a:ext cx="8674484" cy="5199313"/>
          </a:xfrm>
          <a:prstGeom prst="rect">
            <a:avLst/>
          </a:prstGeom>
          <a:noFill/>
          <a:ln w="19050">
            <a:noFill/>
          </a:ln>
        </p:spPr>
      </p:pic>
      <p:pic>
        <p:nvPicPr>
          <p:cNvPr id="5" name="Picture 4" descr="C:\Users\Matheus\Pictures\BIRDS LOGO.jpg"/>
          <p:cNvPicPr>
            <a:picLocks noChangeAspect="1" noChangeArrowheads="1"/>
          </p:cNvPicPr>
          <p:nvPr/>
        </p:nvPicPr>
        <p:blipFill>
          <a:blip r:embed="rId4" cstate="print"/>
          <a:srcRect/>
          <a:stretch>
            <a:fillRect/>
          </a:stretch>
        </p:blipFill>
        <p:spPr bwMode="auto">
          <a:xfrm>
            <a:off x="7752715" y="5582978"/>
            <a:ext cx="1391285" cy="1275022"/>
          </a:xfrm>
          <a:prstGeom prst="rect">
            <a:avLst/>
          </a:prstGeom>
          <a:noFill/>
        </p:spPr>
      </p:pic>
      <p:sp>
        <p:nvSpPr>
          <p:cNvPr id="2" name="Title 1"/>
          <p:cNvSpPr>
            <a:spLocks noGrp="1"/>
          </p:cNvSpPr>
          <p:nvPr>
            <p:ph type="title"/>
          </p:nvPr>
        </p:nvSpPr>
        <p:spPr/>
        <p:txBody>
          <a:bodyPr/>
          <a:lstStyle/>
          <a:p>
            <a:pPr algn="l"/>
            <a:r>
              <a:rPr lang="en-US" b="1" dirty="0" smtClean="0"/>
              <a:t>EGTS</a:t>
            </a:r>
            <a:endParaRPr lang="en-US" b="1" dirty="0"/>
          </a:p>
        </p:txBody>
      </p:sp>
      <p:sp>
        <p:nvSpPr>
          <p:cNvPr id="3" name="Content Placeholder 2"/>
          <p:cNvSpPr>
            <a:spLocks noGrp="1"/>
          </p:cNvSpPr>
          <p:nvPr>
            <p:ph idx="1"/>
          </p:nvPr>
        </p:nvSpPr>
        <p:spPr/>
        <p:txBody>
          <a:bodyPr>
            <a:normAutofit/>
          </a:bodyPr>
          <a:lstStyle/>
          <a:p>
            <a:pPr>
              <a:lnSpc>
                <a:spcPct val="150000"/>
              </a:lnSpc>
            </a:pPr>
            <a:r>
              <a:rPr lang="en-US" sz="2000" i="1" dirty="0" smtClean="0"/>
              <a:t>Using the airplane’s Auxiliary Power Unit (APU) generator to power motors in the main wheels, the Electric Green Taxiing System allows aircraft to taxi without requiring the use of primary engines. Each of the aircraft’s powered wheels is equipped with an electric motor-reduction gearbox-clutch assembly to drive the wheels, while unique power electronics and system controllers give pilots total control of the aircraft’s speed, direction and braking while on the ground.</a:t>
            </a:r>
          </a:p>
          <a:p>
            <a:pPr>
              <a:lnSpc>
                <a:spcPct val="150000"/>
              </a:lnSpc>
            </a:pPr>
            <a:r>
              <a:rPr lang="en-US" sz="2400" dirty="0" smtClean="0">
                <a:hlinkClick r:id="rId5"/>
              </a:rPr>
              <a:t>Time for a video!!!</a:t>
            </a:r>
            <a:endParaRPr lang="en-US" sz="2400" dirty="0" smtClean="0"/>
          </a:p>
          <a:p>
            <a:pPr>
              <a:lnSpc>
                <a:spcPct val="150000"/>
              </a:lnSpc>
            </a:pPr>
            <a:endParaRPr lang="en-US" sz="2400" i="1" dirty="0" smtClean="0"/>
          </a:p>
          <a:p>
            <a:pPr>
              <a:lnSpc>
                <a:spcPct val="150000"/>
              </a:lnSpc>
            </a:pPr>
            <a:endParaRPr lang="en-US" sz="3000" i="1" dirty="0" smtClean="0"/>
          </a:p>
        </p:txBody>
      </p:sp>
      <p:sp>
        <p:nvSpPr>
          <p:cNvPr id="6" name="TextBox 5"/>
          <p:cNvSpPr txBox="1"/>
          <p:nvPr/>
        </p:nvSpPr>
        <p:spPr>
          <a:xfrm>
            <a:off x="9907929" y="35058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125681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TotalTime>
  <Words>524</Words>
  <Application>Microsoft Macintosh PowerPoint</Application>
  <PresentationFormat>On-screen Show (4:3)</PresentationFormat>
  <Paragraphs>88</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Aircraft Turnaround</vt:lpstr>
      <vt:lpstr>What happens during turnaround?</vt:lpstr>
      <vt:lpstr>What happens during turnaround?</vt:lpstr>
      <vt:lpstr>What happens during turnaround?</vt:lpstr>
      <vt:lpstr>Where can we improve?</vt:lpstr>
      <vt:lpstr>Where can we improve?</vt:lpstr>
      <vt:lpstr>Where can we improve?</vt:lpstr>
      <vt:lpstr>Taxiing?</vt:lpstr>
      <vt:lpstr>EGTS</vt:lpstr>
      <vt:lpstr>EGTS</vt:lpstr>
      <vt:lpstr>EGTS</vt:lpstr>
      <vt:lpstr>EGTS</vt:lpstr>
      <vt:lpstr>Other possibilities?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Aircraft Turnaround</dc:title>
  <dc:creator>Adnan Mahmood</dc:creator>
  <cp:lastModifiedBy>Adnan Mahmood</cp:lastModifiedBy>
  <cp:revision>14</cp:revision>
  <dcterms:created xsi:type="dcterms:W3CDTF">2012-11-07T17:13:07Z</dcterms:created>
  <dcterms:modified xsi:type="dcterms:W3CDTF">2012-11-07T18:30:00Z</dcterms:modified>
</cp:coreProperties>
</file>